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35"/>
  </p:notesMasterIdLst>
  <p:sldIdLst>
    <p:sldId id="320" r:id="rId6"/>
    <p:sldId id="257" r:id="rId7"/>
    <p:sldId id="259" r:id="rId8"/>
    <p:sldId id="283" r:id="rId9"/>
    <p:sldId id="318" r:id="rId10"/>
    <p:sldId id="261" r:id="rId11"/>
    <p:sldId id="263" r:id="rId12"/>
    <p:sldId id="262" r:id="rId13"/>
    <p:sldId id="312" r:id="rId14"/>
    <p:sldId id="264" r:id="rId15"/>
    <p:sldId id="313" r:id="rId16"/>
    <p:sldId id="280" r:id="rId17"/>
    <p:sldId id="323" r:id="rId18"/>
    <p:sldId id="317" r:id="rId19"/>
    <p:sldId id="321" r:id="rId20"/>
    <p:sldId id="265" r:id="rId21"/>
    <p:sldId id="314" r:id="rId22"/>
    <p:sldId id="267" r:id="rId23"/>
    <p:sldId id="269" r:id="rId24"/>
    <p:sldId id="273" r:id="rId25"/>
    <p:sldId id="315" r:id="rId26"/>
    <p:sldId id="316" r:id="rId27"/>
    <p:sldId id="274" r:id="rId28"/>
    <p:sldId id="272" r:id="rId29"/>
    <p:sldId id="271" r:id="rId30"/>
    <p:sldId id="276" r:id="rId31"/>
    <p:sldId id="277" r:id="rId32"/>
    <p:sldId id="279" r:id="rId33"/>
    <p:sldId id="278"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17D"/>
    <a:srgbClr val="2E5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8898" autoAdjust="0"/>
  </p:normalViewPr>
  <p:slideViewPr>
    <p:cSldViewPr snapToGrid="0">
      <p:cViewPr varScale="1">
        <p:scale>
          <a:sx n="89" d="100"/>
          <a:sy n="89" d="100"/>
        </p:scale>
        <p:origin x="12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A7E8F-ECC1-4258-A913-143E2A16366D}" type="datetimeFigureOut">
              <a:rPr lang="en-AU" smtClean="0"/>
              <a:t>13/10/2023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8812F-0DE4-425C-BB45-08155EDE10AC}" type="slidenum">
              <a:rPr lang="en-AU" smtClean="0"/>
              <a:t>‹#›</a:t>
            </a:fld>
            <a:endParaRPr lang="en-AU"/>
          </a:p>
        </p:txBody>
      </p:sp>
    </p:spTree>
    <p:extLst>
      <p:ext uri="{BB962C8B-B14F-4D97-AF65-F5344CB8AC3E}">
        <p14:creationId xmlns:p14="http://schemas.microsoft.com/office/powerpoint/2010/main" val="133090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D8812F-0DE4-425C-BB45-08155EDE10AC}" type="slidenum">
              <a:rPr lang="en-AU" smtClean="0"/>
              <a:t>4</a:t>
            </a:fld>
            <a:endParaRPr lang="en-AU"/>
          </a:p>
        </p:txBody>
      </p:sp>
    </p:spTree>
    <p:extLst>
      <p:ext uri="{BB962C8B-B14F-4D97-AF65-F5344CB8AC3E}">
        <p14:creationId xmlns:p14="http://schemas.microsoft.com/office/powerpoint/2010/main" val="404682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2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PlanBuild References</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PlanBuild creates a unique identifier for a project, sub-project and an application.</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The prefix for the reference will be the year, however the latter parts of the reference will be randomly generated.</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Users can enter their own ‘External Reference Number’ – this is already set for TasWater</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The External Reference Number will be displayed in the top navigation bar and will be able to be searched using the ‘Search’ functionality.</a:t>
            </a:r>
            <a:br>
              <a:rPr lang="en-AU" sz="1200" dirty="0">
                <a:effectLst/>
                <a:latin typeface="Segoe UI" panose="020B0502040204020203" pitchFamily="34" charset="0"/>
                <a:ea typeface="Calibri" panose="020F0502020204030204" pitchFamily="34" charset="0"/>
                <a:cs typeface="Times New Roman" panose="02020603050405020304" pitchFamily="18" charset="0"/>
              </a:rPr>
            </a:br>
            <a:endParaRPr lang="en-AU" sz="1200" dirty="0">
              <a:effectLst/>
              <a:latin typeface="Segoe UI" panose="020B0502040204020203" pitchFamily="34" charset="0"/>
              <a:ea typeface="Calibri" panose="020F0502020204030204" pitchFamily="34" charset="0"/>
              <a:cs typeface="Times New Roman" panose="02020603050405020304" pitchFamily="18" charset="0"/>
            </a:endParaRPr>
          </a:p>
          <a:p>
            <a:r>
              <a:rPr lang="en-AU" dirty="0"/>
              <a:t>Note that 1 and 2 (TasWater Reference (PlanBuild) and permit authority reference are more frequently used in an authority, 3 and 4 are just for the trainees’ references. </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13</a:t>
            </a:fld>
            <a:endParaRPr lang="en-AU"/>
          </a:p>
        </p:txBody>
      </p:sp>
    </p:spTree>
    <p:extLst>
      <p:ext uri="{BB962C8B-B14F-4D97-AF65-F5344CB8AC3E}">
        <p14:creationId xmlns:p14="http://schemas.microsoft.com/office/powerpoint/2010/main" val="117224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2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PlanBuild References</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PlanBuild creates a unique identifier for a project, sub-project and an application.</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The prefix for the reference will be the year, however the latter parts of the reference will be randomly generated.</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Users can enter their own ‘External Reference Number’ – this is already set for TasWater</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The External Reference Number will be displayed in the top navigation bar and will be able to be searched using the ‘Search’ functionality.</a:t>
            </a:r>
            <a:br>
              <a:rPr lang="en-AU" sz="1200" dirty="0">
                <a:effectLst/>
                <a:latin typeface="Segoe UI" panose="020B0502040204020203" pitchFamily="34" charset="0"/>
                <a:ea typeface="Calibri" panose="020F0502020204030204" pitchFamily="34" charset="0"/>
                <a:cs typeface="Times New Roman" panose="02020603050405020304" pitchFamily="18" charset="0"/>
              </a:rPr>
            </a:br>
            <a:endParaRPr lang="en-AU" sz="1200" dirty="0">
              <a:effectLst/>
              <a:latin typeface="Segoe UI" panose="020B0502040204020203" pitchFamily="34" charset="0"/>
              <a:ea typeface="Calibri" panose="020F0502020204030204" pitchFamily="34" charset="0"/>
              <a:cs typeface="Times New Roman" panose="02020603050405020304" pitchFamily="18" charset="0"/>
            </a:endParaRPr>
          </a:p>
          <a:p>
            <a:r>
              <a:rPr lang="en-AU" dirty="0"/>
              <a:t>Note that 1 and 2 (TasWater Reference (PlanBuild) and permit authority reference are more frequently used in an authority, 3 and 4 are just for the trainees’ references. </a:t>
            </a:r>
          </a:p>
        </p:txBody>
      </p:sp>
      <p:sp>
        <p:nvSpPr>
          <p:cNvPr id="4" name="Slide Number Placeholder 3"/>
          <p:cNvSpPr>
            <a:spLocks noGrp="1"/>
          </p:cNvSpPr>
          <p:nvPr>
            <p:ph type="sldNum" sz="quarter" idx="5"/>
          </p:nvPr>
        </p:nvSpPr>
        <p:spPr/>
        <p:txBody>
          <a:bodyPr/>
          <a:lstStyle/>
          <a:p>
            <a:fld id="{A3D8812F-0DE4-425C-BB45-08155EDE10AC}" type="slidenum">
              <a:rPr lang="en-AU" smtClean="0"/>
              <a:t>14</a:t>
            </a:fld>
            <a:endParaRPr lang="en-AU"/>
          </a:p>
        </p:txBody>
      </p:sp>
    </p:spTree>
    <p:extLst>
      <p:ext uri="{BB962C8B-B14F-4D97-AF65-F5344CB8AC3E}">
        <p14:creationId xmlns:p14="http://schemas.microsoft.com/office/powerpoint/2010/main" val="265854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2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PlanBuild References</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PlanBuild creates a unique identifier for a project, sub-project and an application.</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The prefix for the reference will be the year, however the latter parts of the reference will be randomly generated.</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Users can enter their own ‘External Reference Number’ – this is already set for TasWater</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The External Reference Number will be displayed in the top navigation bar and will be able to be searched using the ‘Search’ functionality.</a:t>
            </a:r>
            <a:br>
              <a:rPr lang="en-AU" sz="1200" dirty="0">
                <a:effectLst/>
                <a:latin typeface="Segoe UI" panose="020B0502040204020203" pitchFamily="34" charset="0"/>
                <a:ea typeface="Calibri" panose="020F0502020204030204" pitchFamily="34" charset="0"/>
                <a:cs typeface="Times New Roman" panose="02020603050405020304" pitchFamily="18" charset="0"/>
              </a:rPr>
            </a:br>
            <a:endParaRPr lang="en-AU" sz="1200" dirty="0">
              <a:effectLst/>
              <a:latin typeface="Segoe UI" panose="020B0502040204020203" pitchFamily="34" charset="0"/>
              <a:ea typeface="Calibri" panose="020F0502020204030204" pitchFamily="34" charset="0"/>
              <a:cs typeface="Times New Roman" panose="02020603050405020304" pitchFamily="18" charset="0"/>
            </a:endParaRPr>
          </a:p>
          <a:p>
            <a:r>
              <a:rPr lang="en-AU" dirty="0"/>
              <a:t>Note that 1 and 2 (TasWater Reference (PlanBuild) and permit authority reference are more frequently used in an authority, 3 and 4 are just for the trainees’ references. </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15</a:t>
            </a:fld>
            <a:endParaRPr lang="en-AU"/>
          </a:p>
        </p:txBody>
      </p:sp>
    </p:spTree>
    <p:extLst>
      <p:ext uri="{BB962C8B-B14F-4D97-AF65-F5344CB8AC3E}">
        <p14:creationId xmlns:p14="http://schemas.microsoft.com/office/powerpoint/2010/main" val="9146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Searching</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Searching can occur from the left hand side navigation bar</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Users can search by a property, project, sub-project or task</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Users should be able to view items that their organisation has been involved in (e.g. if an application has been referred to TasWater, TasWater staff should be able to view specific parts of that project/sub-project or application). </a:t>
            </a:r>
          </a:p>
          <a:p>
            <a:pPr marL="342900" marR="0" lvl="0" indent="-342900" algn="l" defTabSz="914400" rtl="0" eaLnBrk="1" fontAlgn="auto" latinLnBrk="0" hangingPunct="1">
              <a:lnSpc>
                <a:spcPct val="100000"/>
              </a:lnSpc>
              <a:spcBef>
                <a:spcPts val="600"/>
              </a:spcBef>
              <a:spcAft>
                <a:spcPts val="600"/>
              </a:spcAft>
              <a:buClrTx/>
              <a:buSzTx/>
              <a:buFont typeface="Gill Sans MT" panose="020B0502020104020203" pitchFamily="34" charset="0"/>
              <a:buChar char="-"/>
              <a:tabLst/>
              <a:defRPr/>
            </a:pPr>
            <a:r>
              <a:rPr lang="en-AU" sz="1800" dirty="0">
                <a:effectLst/>
                <a:latin typeface="Segoe UI" panose="020B0502040204020203" pitchFamily="34" charset="0"/>
                <a:ea typeface="Calibri" panose="020F0502020204030204" pitchFamily="34" charset="0"/>
                <a:cs typeface="Times New Roman" panose="02020603050405020304" pitchFamily="18" charset="0"/>
              </a:rPr>
              <a:t>Managers can track workload using the Task Search option, with the ability to view across their Department / Organisation. </a:t>
            </a:r>
          </a:p>
          <a:p>
            <a:pPr marL="0" lvl="0" indent="0">
              <a:spcBef>
                <a:spcPts val="600"/>
              </a:spcBef>
              <a:spcAft>
                <a:spcPts val="600"/>
              </a:spcAft>
              <a:buFont typeface="Gill Sans MT" panose="020B0502020104020203" pitchFamily="34" charset="0"/>
              <a:buNone/>
            </a:pPr>
            <a:endParaRPr lang="en-AU" sz="1800" dirty="0">
              <a:effectLst/>
              <a:latin typeface="Segoe UI" panose="020B0502040204020203"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16</a:t>
            </a:fld>
            <a:endParaRPr lang="en-AU"/>
          </a:p>
        </p:txBody>
      </p:sp>
    </p:spTree>
    <p:extLst>
      <p:ext uri="{BB962C8B-B14F-4D97-AF65-F5344CB8AC3E}">
        <p14:creationId xmlns:p14="http://schemas.microsoft.com/office/powerpoint/2010/main" val="67730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Search results can be exported. Users should be advised that this may impact on performance so if exporting, endeavour to use specific criteria. If more extensive data is required this should be sought using the PlanBuild Reporting functionality. </a:t>
            </a:r>
          </a:p>
          <a:p>
            <a:pPr marL="342900" lvl="0" indent="-342900">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When searching, applications that have been referred or where a request for information has been requested can be filtered (i.e. these will still be able to be accessed but will not display as ‘active’ tasks for users to do). </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17</a:t>
            </a:fld>
            <a:endParaRPr lang="en-AU"/>
          </a:p>
        </p:txBody>
      </p:sp>
    </p:spTree>
    <p:extLst>
      <p:ext uri="{BB962C8B-B14F-4D97-AF65-F5344CB8AC3E}">
        <p14:creationId xmlns:p14="http://schemas.microsoft.com/office/powerpoint/2010/main" val="573241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Statuses</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PlanBuild applications are largely broken into 4 key statuses – Draft, Submitted, Assessment, Completed, however statuses may vary depending on the application type</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Statuses can be viewed using the ‘Status Chevron’</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Users related to a project will have different views of the application status based on the role they have e.g. an applicant will be able to see that an application has been referred to </a:t>
            </a:r>
            <a:r>
              <a:rPr lang="en-AU" sz="1800" dirty="0" err="1">
                <a:effectLst/>
                <a:latin typeface="Segoe UI" panose="020B0502040204020203" pitchFamily="34" charset="0"/>
                <a:ea typeface="Calibri" panose="020F0502020204030204" pitchFamily="34" charset="0"/>
                <a:cs typeface="Times New Roman" panose="02020603050405020304" pitchFamily="18" charset="0"/>
              </a:rPr>
              <a:t>TasWater</a:t>
            </a:r>
            <a:r>
              <a:rPr lang="en-AU" sz="1800" dirty="0">
                <a:effectLst/>
                <a:latin typeface="Segoe UI" panose="020B0502040204020203" pitchFamily="34" charset="0"/>
                <a:ea typeface="Calibri" panose="020F0502020204030204" pitchFamily="34" charset="0"/>
                <a:cs typeface="Times New Roman" panose="02020603050405020304" pitchFamily="18" charset="0"/>
              </a:rPr>
              <a:t> or Heritage Tasmania, however the applicant will not be able to view the content of the referral.</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To move an application from one status to another relies on the completion of a task. </a:t>
            </a:r>
          </a:p>
          <a:p>
            <a:r>
              <a:rPr lang="en-AU" sz="1800" dirty="0">
                <a:effectLst/>
                <a:latin typeface="Segoe UI" panose="020B0502040204020203" pitchFamily="34" charset="0"/>
                <a:ea typeface="Calibri" panose="020F0502020204030204" pitchFamily="34" charset="0"/>
                <a:cs typeface="Times New Roman" panose="02020603050405020304" pitchFamily="18" charset="0"/>
              </a:rPr>
              <a:t>Some users will not be able to edit applications in particular statuses (e.g. assessment) if they do not have the assessor role. </a:t>
            </a:r>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18</a:t>
            </a:fld>
            <a:endParaRPr lang="en-AU"/>
          </a:p>
        </p:txBody>
      </p:sp>
    </p:spTree>
    <p:extLst>
      <p:ext uri="{BB962C8B-B14F-4D97-AF65-F5344CB8AC3E}">
        <p14:creationId xmlns:p14="http://schemas.microsoft.com/office/powerpoint/2010/main" val="254430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Overview of clocks</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Now that users have viewed the statuses, trainers can provide an overview of how the clocks will work.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Clocks are set at the form level (e.g. a CCW application form will have its own clock)</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Some forms will not have a clock set (as it does not apply). In these cases the due date will not be displayed.</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Clocks can be managed by users with the user role to do so</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Some forms (e.g. a permit authority referral ) will be determined by the permit authority before they start the assessment clock</a:t>
            </a:r>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Updating the clock</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PlanBuild has included substantial functionality to manage clocks and to ensure that they were not able to be changed without appropriate process.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When an Assessment Officer has selected to start the assessment, the user will select the start date and select the period, If the assessment period needs to be changed after it has been initially set, there are 2 ways in which this can occur: </a:t>
            </a:r>
          </a:p>
          <a:p>
            <a:pPr marL="457200" indent="-228600">
              <a:spcBef>
                <a:spcPts val="600"/>
              </a:spcBef>
              <a:spcAft>
                <a:spcPts val="600"/>
              </a:spcAft>
            </a:pPr>
            <a:r>
              <a:rPr lang="en-AU" sz="1800" dirty="0">
                <a:effectLst/>
                <a:latin typeface="Segoe UI" panose="020B0502040204020203" pitchFamily="34" charset="0"/>
                <a:ea typeface="Calibri" panose="020F0502020204030204" pitchFamily="34" charset="0"/>
                <a:cs typeface="Times New Roman" panose="02020603050405020304" pitchFamily="18" charset="0"/>
              </a:rPr>
              <a:t>1.  Using the Adjust Assessment Timeframe</a:t>
            </a:r>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Adjust Assessment Timeframe</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Officers should use the Adjust Assessment Timeframe when there is an internal reason to change the clock. This allows a user to move the clock back or forward.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officers can select themselves if they are authorised to adjust the clock, alternatively they can select to send this to another officer who to review and approve the change. </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19</a:t>
            </a:fld>
            <a:endParaRPr lang="en-AU"/>
          </a:p>
        </p:txBody>
      </p:sp>
    </p:spTree>
    <p:extLst>
      <p:ext uri="{BB962C8B-B14F-4D97-AF65-F5344CB8AC3E}">
        <p14:creationId xmlns:p14="http://schemas.microsoft.com/office/powerpoint/2010/main" val="3798293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Document overview</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A key benefit of PlanBuild is to allow for the sharing of documents with parties involved in the project (e.g. the applicant, the Council, Referral Authorities, Building Surveyors etc).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When lodging applications, PlanBuild has been set up to allow a user to pick from documents that are available for the sub-project so that these can be passed through to other applications.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This functionality will be covered in detail in specific subject training courses. </a:t>
            </a:r>
          </a:p>
          <a:p>
            <a:endParaRPr lang="en-AU" dirty="0"/>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For an applicant: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Most applications will include two sections – Available Documents and Supporting Documents.</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purpose of the Available Documents section is to display to an Applicant the documents that are available on the sub-project that they may want to re-use for the purpose of lodging a new application that requires a document that has been uploaded but for a different application, for example plans.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If there are no documents in the ‘Available Documents’ section it means that there are no previously uploaded documents for that sub-project.</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Applicants have the option to move documents from Available Documents to Supporting Documents so that they are submitted to the approving body with that particular application.</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Supporting Documents section is displayed to the Applicant to show them any documents that they have selected from the Available Documents section and allowing them to add any New Documents to be submitted with their application. </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20</a:t>
            </a:fld>
            <a:endParaRPr lang="en-AU"/>
          </a:p>
        </p:txBody>
      </p:sp>
    </p:spTree>
    <p:extLst>
      <p:ext uri="{BB962C8B-B14F-4D97-AF65-F5344CB8AC3E}">
        <p14:creationId xmlns:p14="http://schemas.microsoft.com/office/powerpoint/2010/main" val="117375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For an approval body: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When an application is submitted, the documents that the applicant has selected as Supporting Documents as part of the application will be available for TasWater to view.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officer can then select some or all of these documents to be included in the ‘Document Pack’. These are the documents that will be provided back to the applicant when the assessment is finalised.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Where the application is approved, documents that are in the Document Pack can be stamped to show they are approved documents.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This will be covered in more detail in specific subject training courses.</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21</a:t>
            </a:fld>
            <a:endParaRPr lang="en-AU"/>
          </a:p>
        </p:txBody>
      </p:sp>
    </p:spTree>
    <p:extLst>
      <p:ext uri="{BB962C8B-B14F-4D97-AF65-F5344CB8AC3E}">
        <p14:creationId xmlns:p14="http://schemas.microsoft.com/office/powerpoint/2010/main" val="2193905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Revisions</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When uploading a document a user will be required to enter the document type, description, revision date, who the document was prepared and licence details of that person if required.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Revision Date is the date on the document itself (e.g. the date on a plan)</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Users can add one or many documents at once.</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If the user selects to ‘Upload and Add Another’ as part of the same upload process the document type will be the same for both documents.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TasWater users may need to correct the document details when they are submitted (e.g. if the applicant uploads a single pdf including a suite of documents, TasWater may choose to separate these into their own unique documents. </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22</a:t>
            </a:fld>
            <a:endParaRPr lang="en-AU"/>
          </a:p>
        </p:txBody>
      </p:sp>
    </p:spTree>
    <p:extLst>
      <p:ext uri="{BB962C8B-B14F-4D97-AF65-F5344CB8AC3E}">
        <p14:creationId xmlns:p14="http://schemas.microsoft.com/office/powerpoint/2010/main" val="332679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0390A2-46E6-4461-9BA0-AECD9B4E49C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805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Notes </a:t>
            </a:r>
            <a:r>
              <a:rPr lang="en-AU" sz="1800" b="0"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  </a:t>
            </a:r>
            <a:endPar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internal notes and attachments section can be used to capture internal notes, which will not be viewable by users outside your organisation (e.g. the applicant).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In some instances the notes section can be used if re-assigning a task to add details to another user for specific action required of them (your organisation will instruct you on your business process for the use of notes).</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Notes will be automatically timestamped and details of the logged in user will be applied so there is no need to include this in your note. </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Notes made on an assessment screen will also be shown on the Sub-Project Summary Screen.  On this screen the particulars of the note as well as who made the note, on which form the note was made and the date of the note will be visible to all other users within the Organisation.  Users not within the organisation will not have access to the note summary.</a:t>
            </a:r>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Attachments</a:t>
            </a:r>
          </a:p>
          <a:p>
            <a:pPr>
              <a:spcBef>
                <a:spcPts val="600"/>
              </a:spcBef>
              <a:spcAft>
                <a:spcPts val="800"/>
              </a:spcAft>
            </a:pPr>
            <a:r>
              <a:rPr lang="en-AU" sz="1800" dirty="0">
                <a:effectLst/>
                <a:latin typeface="Segoe UI" panose="020B0502040204020203" pitchFamily="34" charset="0"/>
                <a:ea typeface="Calibri" panose="020F0502020204030204" pitchFamily="34" charset="0"/>
                <a:cs typeface="Times New Roman" panose="02020603050405020304" pitchFamily="18" charset="0"/>
              </a:rPr>
              <a:t>To upload an attachment you can toggle to the ‘Attachment’ tab. Here you can store any correspondence with an applicant externally of PlanBuild (e.g. emails).</a:t>
            </a:r>
            <a:r>
              <a:rPr lang="en-AU" dirty="0">
                <a:effectLst/>
              </a:rPr>
              <a:t> </a:t>
            </a:r>
            <a:r>
              <a:rPr lang="en-AU"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23</a:t>
            </a:fld>
            <a:endParaRPr lang="en-AU"/>
          </a:p>
        </p:txBody>
      </p:sp>
    </p:spTree>
    <p:extLst>
      <p:ext uri="{BB962C8B-B14F-4D97-AF65-F5344CB8AC3E}">
        <p14:creationId xmlns:p14="http://schemas.microsoft.com/office/powerpoint/2010/main" val="1495059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800" b="0" i="0" dirty="0">
                <a:solidFill>
                  <a:srgbClr val="000000"/>
                </a:solidFill>
                <a:effectLst/>
                <a:latin typeface="Segoe UI" panose="020B0502040204020203" pitchFamily="34" charset="0"/>
              </a:rPr>
              <a:t>Trainers to provide an overview of how payments will be received and viewed using PlanBuild. </a:t>
            </a:r>
            <a:endParaRPr lang="en-AU"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PlanBuild will charge upfront once TasWater adopts upfront payments. TasWater fees and charges will be within PlanBuild.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Payments can be made using credit card or </a:t>
            </a:r>
            <a:r>
              <a:rPr lang="en-AU" sz="1800" b="0" i="0" dirty="0" err="1">
                <a:solidFill>
                  <a:srgbClr val="000000"/>
                </a:solidFill>
                <a:effectLst/>
                <a:latin typeface="Segoe UI" panose="020B0502040204020203" pitchFamily="34" charset="0"/>
              </a:rPr>
              <a:t>BPay</a:t>
            </a:r>
            <a:r>
              <a:rPr lang="en-AU" sz="1800" b="0" i="0" dirty="0">
                <a:solidFill>
                  <a:srgbClr val="000000"/>
                </a:solidFill>
                <a:effectLst/>
                <a:latin typeface="Segoe UI" panose="020B0502040204020203" pitchFamily="34" charset="0"/>
              </a:rPr>
              <a:t>.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Credit card payments over $10,000 is not permitted </a:t>
            </a:r>
          </a:p>
          <a:p>
            <a:pPr algn="l" rtl="0" fontAlgn="base"/>
            <a:r>
              <a:rPr lang="en-AU" sz="1800" b="1" i="0" dirty="0">
                <a:solidFill>
                  <a:srgbClr val="2E5665"/>
                </a:solidFill>
                <a:effectLst/>
                <a:latin typeface="Segoe UI" panose="020B0502040204020203" pitchFamily="34" charset="0"/>
              </a:rPr>
              <a:t>Upfront payments only </a:t>
            </a:r>
            <a:endParaRPr lang="en-AU" sz="2800" b="1" i="0" dirty="0">
              <a:solidFill>
                <a:srgbClr val="2E5665"/>
              </a:solidFill>
              <a:effectLst/>
              <a:latin typeface="Segoe UI" panose="020B0502040204020203" pitchFamily="34" charset="0"/>
            </a:endParaRP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Fees will be calculated based on the fee types configured against the forms and per the TasWater fee type structure.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When making a payment, the user can select the payment type from credit card or </a:t>
            </a:r>
            <a:r>
              <a:rPr lang="en-AU" sz="1800" b="0" i="0" dirty="0" err="1">
                <a:solidFill>
                  <a:srgbClr val="000000"/>
                </a:solidFill>
                <a:effectLst/>
                <a:latin typeface="Segoe UI" panose="020B0502040204020203" pitchFamily="34" charset="0"/>
              </a:rPr>
              <a:t>BPay</a:t>
            </a:r>
            <a:r>
              <a:rPr lang="en-AU" sz="1800" b="0" i="0" dirty="0">
                <a:solidFill>
                  <a:srgbClr val="000000"/>
                </a:solidFill>
                <a:effectLst/>
                <a:latin typeface="Segoe UI" panose="020B0502040204020203" pitchFamily="34" charset="0"/>
              </a:rPr>
              <a:t>.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There is a third option for ‘office use only’ this will allow the application to be submitted without making a payment. The user will need to provide a reference as to why they are eligible for a discount or waiver, and it will be clear to the TasWater that a payment has not been made.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If additional payments are required after submission, a user can raise a request for payment after the application has been submitted.  </a:t>
            </a:r>
          </a:p>
          <a:p>
            <a:pPr algn="l" rtl="0" fontAlgn="base"/>
            <a:r>
              <a:rPr lang="en-AU" sz="1800" b="1" i="0" dirty="0">
                <a:solidFill>
                  <a:srgbClr val="2E5665"/>
                </a:solidFill>
                <a:effectLst/>
                <a:latin typeface="Segoe UI" panose="020B0502040204020203" pitchFamily="34" charset="0"/>
              </a:rPr>
              <a:t>Requests for Payment </a:t>
            </a:r>
            <a:endParaRPr lang="en-AU" sz="2800" b="1" i="0" dirty="0">
              <a:solidFill>
                <a:srgbClr val="2E5665"/>
              </a:solidFill>
              <a:effectLst/>
              <a:latin typeface="Segoe UI" panose="020B0502040204020203" pitchFamily="34" charset="0"/>
            </a:endParaRP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If TasWater are not adopting upfront payments, a user can raise a request for payment after the application has been submitted.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This will create a task for the applicant to log in and make a payment using credit card or </a:t>
            </a:r>
            <a:r>
              <a:rPr lang="en-AU" sz="1800" b="0" i="0" dirty="0" err="1">
                <a:solidFill>
                  <a:srgbClr val="000000"/>
                </a:solidFill>
                <a:effectLst/>
                <a:latin typeface="Segoe UI" panose="020B0502040204020203" pitchFamily="34" charset="0"/>
              </a:rPr>
              <a:t>BPay</a:t>
            </a:r>
            <a:r>
              <a:rPr lang="en-AU" sz="1800" b="0" i="0" dirty="0">
                <a:solidFill>
                  <a:srgbClr val="000000"/>
                </a:solidFill>
                <a:effectLst/>
                <a:latin typeface="Segoe UI" panose="020B0502040204020203" pitchFamily="34" charset="0"/>
              </a:rPr>
              <a:t>.  </a:t>
            </a:r>
          </a:p>
          <a:p>
            <a:pPr algn="l" rtl="0" fontAlgn="base"/>
            <a:r>
              <a:rPr lang="en-AU" sz="1800" b="1" i="0" dirty="0">
                <a:solidFill>
                  <a:srgbClr val="2E5665"/>
                </a:solidFill>
                <a:effectLst/>
                <a:latin typeface="Segoe UI" panose="020B0502040204020203" pitchFamily="34" charset="0"/>
              </a:rPr>
              <a:t>Payment Details </a:t>
            </a:r>
            <a:endParaRPr lang="en-AU" sz="2800" b="1" i="0" dirty="0">
              <a:solidFill>
                <a:srgbClr val="2E5665"/>
              </a:solidFill>
              <a:effectLst/>
              <a:latin typeface="Segoe UI" panose="020B0502040204020203" pitchFamily="34" charset="0"/>
            </a:endParaRP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Any user within TasWater has the ability to search for payment details for applications.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There is a button on the submitted and assessment screens which will take the user to any payment details associated with the application. </a:t>
            </a:r>
          </a:p>
        </p:txBody>
      </p:sp>
      <p:sp>
        <p:nvSpPr>
          <p:cNvPr id="4" name="Slide Number Placeholder 3"/>
          <p:cNvSpPr>
            <a:spLocks noGrp="1"/>
          </p:cNvSpPr>
          <p:nvPr>
            <p:ph type="sldNum" sz="quarter" idx="5"/>
          </p:nvPr>
        </p:nvSpPr>
        <p:spPr/>
        <p:txBody>
          <a:bodyPr/>
          <a:lstStyle/>
          <a:p>
            <a:fld id="{A3D8812F-0DE4-425C-BB45-08155EDE10AC}" type="slidenum">
              <a:rPr lang="en-AU" smtClean="0"/>
              <a:t>24</a:t>
            </a:fld>
            <a:endParaRPr lang="en-AU"/>
          </a:p>
        </p:txBody>
      </p:sp>
    </p:spTree>
    <p:extLst>
      <p:ext uri="{BB962C8B-B14F-4D97-AF65-F5344CB8AC3E}">
        <p14:creationId xmlns:p14="http://schemas.microsoft.com/office/powerpoint/2010/main" val="1308631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Allocating Tasks</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Tasks can be assigned to other users as required</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Users who have the appropriate user role will be able to reassign tasks in bulk (e.g. where a party is unwell/on leave a manager will be able to select all of that user’s task and reassign to another party. </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25</a:t>
            </a:fld>
            <a:endParaRPr lang="en-AU"/>
          </a:p>
        </p:txBody>
      </p:sp>
    </p:spTree>
    <p:extLst>
      <p:ext uri="{BB962C8B-B14F-4D97-AF65-F5344CB8AC3E}">
        <p14:creationId xmlns:p14="http://schemas.microsoft.com/office/powerpoint/2010/main" val="945134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800" b="1" i="0" dirty="0">
                <a:solidFill>
                  <a:srgbClr val="2E5665"/>
                </a:solidFill>
                <a:effectLst/>
                <a:latin typeface="Segoe UI" panose="020B0502040204020203" pitchFamily="34" charset="0"/>
              </a:rPr>
              <a:t>Enquiry Service </a:t>
            </a:r>
            <a:endParaRPr lang="en-AU" b="1" i="0" dirty="0">
              <a:solidFill>
                <a:srgbClr val="2E5665"/>
              </a:solidFill>
              <a:effectLst/>
              <a:latin typeface="Segoe UI" panose="020B0502040204020203" pitchFamily="34" charset="0"/>
            </a:endParaRP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The Enquiry service allows anyone to enter an address in the portal to see what planning zones and codes apply to a property.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A Property Report can be generated which includes maps, details of the planning zone, codes and other information that affect the selected property.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For those properties that fall under the Tasmanian Planning Scheme, PlanBuild Tasmania provides a comprehensive Guided Enquiry service, including identifying planning, building and plumbing rules that may apply to a proposed project.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A proposed project could include changes to your residential property, such as building a deck, adding a deck or doing internal renovations.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PlanBuild Tasmania will also provide information on food businesses and operating a risk-based business, such as a tattoo parlour that requires specific licenses.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You will be able to work through a series of questions on your proposed project resulting in information on: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who to consult (e.g. local, council, TasWater, Heritage Tasmania)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who can do the work (e.g. a licensed builder)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what to apply for (e.g. a permit).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After completing an enquiry if you have additional questions or want to request advice from a council, this can be lodged online using PlanBuild Tasmania. </a:t>
            </a:r>
          </a:p>
          <a:p>
            <a:pPr algn="l" rtl="0" fontAlgn="base"/>
            <a:r>
              <a:rPr lang="en-AU" sz="1800" b="1" i="0" dirty="0">
                <a:solidFill>
                  <a:srgbClr val="2E5665"/>
                </a:solidFill>
                <a:effectLst/>
                <a:latin typeface="Segoe UI" panose="020B0502040204020203" pitchFamily="34" charset="0"/>
              </a:rPr>
              <a:t>How does the Enquiry Service link to Application Services </a:t>
            </a:r>
            <a:endParaRPr lang="en-AU" b="1" i="0" dirty="0">
              <a:solidFill>
                <a:srgbClr val="2E5665"/>
              </a:solidFill>
              <a:effectLst/>
              <a:latin typeface="Segoe UI" panose="020B0502040204020203" pitchFamily="34" charset="0"/>
            </a:endParaRP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Any enquiries undertaken, whilst registered and logged in will be saved at the bottom of the users PlanBuild Dashboard.  </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The user can refer back to previous saved enquires using the dashboard.</a:t>
            </a:r>
          </a:p>
          <a:p>
            <a:pPr algn="l" rtl="0" fontAlgn="base">
              <a:buFont typeface="Arial" panose="020B0604020202020204" pitchFamily="34" charset="0"/>
              <a:buChar char="•"/>
            </a:pPr>
            <a:r>
              <a:rPr lang="en-AU" sz="1800" b="0" i="0" dirty="0">
                <a:solidFill>
                  <a:srgbClr val="000000"/>
                </a:solidFill>
                <a:effectLst/>
                <a:latin typeface="Segoe UI" panose="020B0502040204020203" pitchFamily="34" charset="0"/>
              </a:rPr>
              <a:t>This functionality will be adopted and switched on a date to be confirmed for TasWater.</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26</a:t>
            </a:fld>
            <a:endParaRPr lang="en-AU"/>
          </a:p>
        </p:txBody>
      </p:sp>
    </p:spTree>
    <p:extLst>
      <p:ext uri="{BB962C8B-B14F-4D97-AF65-F5344CB8AC3E}">
        <p14:creationId xmlns:p14="http://schemas.microsoft.com/office/powerpoint/2010/main" val="217765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Video is optional if the learners have</a:t>
            </a:r>
            <a:r>
              <a:rPr lang="en-AU" baseline="0" dirty="0"/>
              <a:t> not had access to the demo environment / exposure to PlanBuild. </a:t>
            </a:r>
            <a:endParaRPr lang="en-AU" dirty="0"/>
          </a:p>
        </p:txBody>
      </p:sp>
      <p:sp>
        <p:nvSpPr>
          <p:cNvPr id="4" name="Slide Number Placeholder 3"/>
          <p:cNvSpPr>
            <a:spLocks noGrp="1"/>
          </p:cNvSpPr>
          <p:nvPr>
            <p:ph type="sldNum" sz="quarter" idx="10"/>
          </p:nvPr>
        </p:nvSpPr>
        <p:spPr/>
        <p:txBody>
          <a:bodyPr/>
          <a:lstStyle/>
          <a:p>
            <a:fld id="{A3D8812F-0DE4-425C-BB45-08155EDE10AC}" type="slidenum">
              <a:rPr lang="en-AU" smtClean="0"/>
              <a:t>6</a:t>
            </a:fld>
            <a:endParaRPr lang="en-AU"/>
          </a:p>
        </p:txBody>
      </p:sp>
    </p:spTree>
    <p:extLst>
      <p:ext uri="{BB962C8B-B14F-4D97-AF65-F5344CB8AC3E}">
        <p14:creationId xmlns:p14="http://schemas.microsoft.com/office/powerpoint/2010/main" val="249193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3D8812F-0DE4-425C-BB45-08155EDE10AC}" type="slidenum">
              <a:rPr lang="en-AU" smtClean="0"/>
              <a:t>7</a:t>
            </a:fld>
            <a:endParaRPr lang="en-AU"/>
          </a:p>
        </p:txBody>
      </p:sp>
    </p:spTree>
    <p:extLst>
      <p:ext uri="{BB962C8B-B14F-4D97-AF65-F5344CB8AC3E}">
        <p14:creationId xmlns:p14="http://schemas.microsoft.com/office/powerpoint/2010/main" val="355326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user registration process is similar to registering for most websites.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users will be sent an email to verify they have created their user profile.</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8</a:t>
            </a:fld>
            <a:endParaRPr lang="en-AU"/>
          </a:p>
        </p:txBody>
      </p:sp>
    </p:spTree>
    <p:extLst>
      <p:ext uri="{BB962C8B-B14F-4D97-AF65-F5344CB8AC3E}">
        <p14:creationId xmlns:p14="http://schemas.microsoft.com/office/powerpoint/2010/main" val="85196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TasWater will have control over creating users and will be able to set these up when new staff start.</a:t>
            </a:r>
          </a:p>
          <a:p>
            <a:pPr marL="342900" lvl="0" indent="-342900">
              <a:lnSpc>
                <a:spcPct val="107000"/>
              </a:lnSpc>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TasWater will be able to assign the appropriate user role to these users (</a:t>
            </a:r>
            <a:r>
              <a:rPr lang="en-AU" sz="1200" dirty="0" err="1">
                <a:effectLst/>
                <a:latin typeface="Segoe UI" panose="020B0502040204020203" pitchFamily="34" charset="0"/>
                <a:ea typeface="Calibri" panose="020F0502020204030204" pitchFamily="34" charset="0"/>
                <a:cs typeface="Times New Roman" panose="02020603050405020304" pitchFamily="18" charset="0"/>
              </a:rPr>
              <a:t>eg</a:t>
            </a:r>
            <a:r>
              <a:rPr lang="en-AU" sz="1200" dirty="0">
                <a:effectLst/>
                <a:latin typeface="Segoe UI" panose="020B0502040204020203" pitchFamily="34" charset="0"/>
                <a:ea typeface="Calibri" panose="020F0502020204030204" pitchFamily="34" charset="0"/>
                <a:cs typeface="Times New Roman" panose="02020603050405020304" pitchFamily="18" charset="0"/>
              </a:rPr>
              <a:t> admin, assessor, etc)</a:t>
            </a:r>
          </a:p>
          <a:p>
            <a:pPr marL="342900" lvl="0" indent="-342900">
              <a:lnSpc>
                <a:spcPct val="107000"/>
              </a:lnSpc>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Users will be able to add an electronic signature to their user profile. </a:t>
            </a:r>
          </a:p>
          <a:p>
            <a:pPr marL="342900" lvl="0" indent="-342900">
              <a:lnSpc>
                <a:spcPct val="107000"/>
              </a:lnSpc>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Users can also delegate their signature to other parties in their organisation – this is however not utilised for TasWater. </a:t>
            </a:r>
          </a:p>
          <a:p>
            <a:pPr marL="342900" lvl="0" indent="-342900">
              <a:lnSpc>
                <a:spcPct val="107000"/>
              </a:lnSpc>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Users can have an ‘individual’ profile and an ‘organisation’ profile. </a:t>
            </a:r>
          </a:p>
          <a:p>
            <a:pPr marL="342900" lvl="0" indent="-342900">
              <a:lnSpc>
                <a:spcPct val="107000"/>
              </a:lnSpc>
              <a:spcBef>
                <a:spcPts val="600"/>
              </a:spcBef>
              <a:spcAft>
                <a:spcPts val="600"/>
              </a:spcAft>
              <a:buFont typeface="Gill Sans MT" panose="020B0502020104020203" pitchFamily="34" charset="0"/>
              <a:buChar char="-"/>
            </a:pPr>
            <a:r>
              <a:rPr lang="en-AU" sz="1200" dirty="0">
                <a:effectLst/>
                <a:latin typeface="Segoe UI" panose="020B0502040204020203" pitchFamily="34" charset="0"/>
                <a:ea typeface="Calibri" panose="020F0502020204030204" pitchFamily="34" charset="0"/>
                <a:cs typeface="Times New Roman" panose="02020603050405020304" pitchFamily="18" charset="0"/>
              </a:rPr>
              <a:t>User permissions determine what users can do to an application or project. If a user does not have the right permissions they may not be able to view tasks, access documents, view screens etc. </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9</a:t>
            </a:fld>
            <a:endParaRPr lang="en-AU"/>
          </a:p>
        </p:txBody>
      </p:sp>
    </p:spTree>
    <p:extLst>
      <p:ext uri="{BB962C8B-B14F-4D97-AF65-F5344CB8AC3E}">
        <p14:creationId xmlns:p14="http://schemas.microsoft.com/office/powerpoint/2010/main" val="268679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PlanBuild Mailbox</a:t>
            </a:r>
          </a:p>
          <a:p>
            <a:pPr marL="342900" lvl="0" indent="-342900">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Notifications will appear in your PlanBuild mailbox when certain actions are performed (such as a task being assigned to you).</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email address used when registering will also receive a copy of this notification via email. </a:t>
            </a:r>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Logged in user details</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The top right hand of the ribbon menu shows the logged in user details.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This can be used to switch between organisation profiles (if user has multiple), or access profile setting.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This can also be used to ‘sign out’. </a:t>
            </a:r>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Create a Project</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You can create a project by selecting ‘Create a Project’ and follow the prompts. This will be covered in detail in ‘Creating a Project’.  </a:t>
            </a:r>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Side bar menu</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Home – Used to return to the dashboard, you can also select the PlanBuild Tasmania logo in the banner menu to return to the dashboard.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Search – You can select the dropdown to search by different categories. This will be covered in detail in ‘Searching’.</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Payments – You can see the details of any payments made as an individual or for your organisation.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Reporting – This will only appear if you are required to access the reporting functionality.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Help – This can be used to access additional help resources. </a:t>
            </a:r>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Task Filter</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You can search for tasks using the search bar.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Has Outstanding RFI can be selected to filter out application tasks which have an RFI/Invoice that is yet to be completed by the applicant.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Has Outstanding Referral can be selected to filter out any active tasks which have been referred (internally or externally) and are outstanding. </a:t>
            </a:r>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My Task List</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This section shows any tasks currently assigned to the logged in user.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Tasks are allocated to your My Task list when you select a task from the Organisation Tasks or if the task is assigned directly to you. </a:t>
            </a:r>
          </a:p>
          <a:p>
            <a:pPr>
              <a:lnSpc>
                <a:spcPct val="107000"/>
              </a:lnSpc>
              <a:spcBef>
                <a:spcPts val="600"/>
              </a:spcBef>
              <a:spcAft>
                <a:spcPts val="800"/>
              </a:spcAft>
            </a:pPr>
            <a:r>
              <a:rPr lang="en-AU" sz="18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Organisation Tasks</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This section shows all tasks in the user’s organisation, details of who the task is currently assigned to in the ‘Assignee’ column.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Tasks can be opened and claimed from this section (regardless if they already have an assignee or not). </a:t>
            </a:r>
          </a:p>
          <a:p>
            <a:pPr marL="342900" lvl="0" indent="-342900">
              <a:lnSpc>
                <a:spcPct val="107000"/>
              </a:lnSpc>
              <a:spcBef>
                <a:spcPts val="600"/>
              </a:spcBef>
              <a:spcAft>
                <a:spcPts val="600"/>
              </a:spcAft>
              <a:buFont typeface="Gill Sans MT" panose="020B0502020104020203" pitchFamily="34" charset="0"/>
              <a:buChar char="-"/>
            </a:pPr>
            <a:r>
              <a:rPr lang="en-AU" sz="1800" dirty="0">
                <a:effectLst/>
                <a:latin typeface="Segoe UI" panose="020B0502040204020203" pitchFamily="34" charset="0"/>
                <a:ea typeface="Calibri" panose="020F0502020204030204" pitchFamily="34" charset="0"/>
                <a:cs typeface="Times New Roman" panose="02020603050405020304" pitchFamily="18" charset="0"/>
              </a:rPr>
              <a:t>Assigning of tasks by a manager will be covered later. </a:t>
            </a:r>
          </a:p>
          <a:p>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10</a:t>
            </a:fld>
            <a:endParaRPr lang="en-AU"/>
          </a:p>
        </p:txBody>
      </p:sp>
    </p:spTree>
    <p:extLst>
      <p:ext uri="{BB962C8B-B14F-4D97-AF65-F5344CB8AC3E}">
        <p14:creationId xmlns:p14="http://schemas.microsoft.com/office/powerpoint/2010/main" val="124579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800"/>
              </a:spcAft>
            </a:pPr>
            <a:r>
              <a:rPr lang="en-AU" sz="11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Action buttons</a:t>
            </a:r>
          </a:p>
          <a:p>
            <a:pPr marL="342900" lvl="0" indent="-342900">
              <a:lnSpc>
                <a:spcPct val="107000"/>
              </a:lnSpc>
              <a:spcBef>
                <a:spcPts val="600"/>
              </a:spcBef>
              <a:spcAft>
                <a:spcPts val="600"/>
              </a:spcAft>
              <a:buFont typeface="Gill Sans MT" panose="020B0502020104020203" pitchFamily="34" charset="0"/>
              <a:buChar char="-"/>
            </a:pPr>
            <a:r>
              <a:rPr lang="en-AU" sz="1100" dirty="0">
                <a:effectLst/>
                <a:latin typeface="Segoe UI" panose="020B0502040204020203" pitchFamily="34" charset="0"/>
                <a:ea typeface="Calibri" panose="020F0502020204030204" pitchFamily="34" charset="0"/>
                <a:cs typeface="Times New Roman" panose="02020603050405020304" pitchFamily="18" charset="0"/>
              </a:rPr>
              <a:t>Tasks can be opened in the same tab by clicking anywhere along the task row. </a:t>
            </a:r>
          </a:p>
          <a:p>
            <a:pPr marL="342900" lvl="0" indent="-342900">
              <a:lnSpc>
                <a:spcPct val="107000"/>
              </a:lnSpc>
              <a:spcBef>
                <a:spcPts val="600"/>
              </a:spcBef>
              <a:spcAft>
                <a:spcPts val="600"/>
              </a:spcAft>
              <a:buFont typeface="Gill Sans MT" panose="020B0502020104020203" pitchFamily="34" charset="0"/>
              <a:buChar char="-"/>
            </a:pPr>
            <a:r>
              <a:rPr lang="en-AU" sz="1100" dirty="0">
                <a:effectLst/>
                <a:latin typeface="Segoe UI" panose="020B0502040204020203" pitchFamily="34" charset="0"/>
                <a:ea typeface="Calibri" panose="020F0502020204030204" pitchFamily="34" charset="0"/>
                <a:cs typeface="Times New Roman" panose="02020603050405020304" pitchFamily="18" charset="0"/>
              </a:rPr>
              <a:t>The action buttons for tasks are shown on the right-hand side of each task:</a:t>
            </a:r>
          </a:p>
          <a:p>
            <a:pPr marL="742950" lvl="1" indent="-285750">
              <a:lnSpc>
                <a:spcPct val="107000"/>
              </a:lnSpc>
              <a:spcBef>
                <a:spcPts val="600"/>
              </a:spcBef>
              <a:spcAft>
                <a:spcPts val="600"/>
              </a:spcAft>
              <a:buFont typeface="Courier New" panose="02070309020205020404" pitchFamily="49" charset="0"/>
              <a:buChar char="o"/>
            </a:pPr>
            <a:r>
              <a:rPr lang="en-AU" sz="1100" dirty="0">
                <a:effectLst/>
                <a:latin typeface="Segoe UI" panose="020B0502040204020203" pitchFamily="34" charset="0"/>
                <a:ea typeface="Calibri" panose="020F0502020204030204" pitchFamily="34" charset="0"/>
                <a:cs typeface="Times New Roman" panose="02020603050405020304" pitchFamily="18" charset="0"/>
              </a:rPr>
              <a:t>The ‘pop-out’ icon will open the task in a new tab. </a:t>
            </a:r>
          </a:p>
          <a:p>
            <a:pPr marL="742950" lvl="1" indent="-285750">
              <a:lnSpc>
                <a:spcPct val="107000"/>
              </a:lnSpc>
              <a:spcBef>
                <a:spcPts val="600"/>
              </a:spcBef>
              <a:spcAft>
                <a:spcPts val="600"/>
              </a:spcAft>
              <a:buFont typeface="Courier New" panose="02070309020205020404" pitchFamily="49" charset="0"/>
              <a:buChar char="o"/>
            </a:pPr>
            <a:r>
              <a:rPr lang="en-AU" sz="1100" dirty="0">
                <a:effectLst/>
                <a:latin typeface="Segoe UI" panose="020B0502040204020203" pitchFamily="34" charset="0"/>
                <a:ea typeface="Calibri" panose="020F0502020204030204" pitchFamily="34" charset="0"/>
                <a:cs typeface="Times New Roman" panose="02020603050405020304" pitchFamily="18" charset="0"/>
              </a:rPr>
              <a:t>The ‘Referrals’ icon will show a summary of any (internal/external) referrals associated with the task. </a:t>
            </a:r>
          </a:p>
          <a:p>
            <a:pPr>
              <a:lnSpc>
                <a:spcPct val="107000"/>
              </a:lnSpc>
              <a:spcBef>
                <a:spcPts val="600"/>
              </a:spcBef>
              <a:spcAft>
                <a:spcPts val="800"/>
              </a:spcAft>
            </a:pPr>
            <a:r>
              <a:rPr lang="en-AU" sz="11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Recent Sub Projects</a:t>
            </a:r>
          </a:p>
          <a:p>
            <a:pPr marL="342900" lvl="0" indent="-342900">
              <a:lnSpc>
                <a:spcPct val="107000"/>
              </a:lnSpc>
              <a:spcBef>
                <a:spcPts val="600"/>
              </a:spcBef>
              <a:spcAft>
                <a:spcPts val="600"/>
              </a:spcAft>
              <a:buFont typeface="Gill Sans MT" panose="020B0502020104020203" pitchFamily="34" charset="0"/>
              <a:buChar char="-"/>
            </a:pPr>
            <a:r>
              <a:rPr lang="en-AU" sz="1100" dirty="0">
                <a:effectLst/>
                <a:latin typeface="Segoe UI" panose="020B0502040204020203" pitchFamily="34" charset="0"/>
                <a:ea typeface="Calibri" panose="020F0502020204030204" pitchFamily="34" charset="0"/>
                <a:cs typeface="Times New Roman" panose="02020603050405020304" pitchFamily="18" charset="0"/>
              </a:rPr>
              <a:t>The four most recent Sub Projects the user has performed an action on will be displayed here. Select ‘See all’ to see a complete list. </a:t>
            </a:r>
          </a:p>
          <a:p>
            <a:pPr>
              <a:lnSpc>
                <a:spcPct val="107000"/>
              </a:lnSpc>
              <a:spcBef>
                <a:spcPts val="600"/>
              </a:spcBef>
              <a:spcAft>
                <a:spcPts val="800"/>
              </a:spcAft>
            </a:pPr>
            <a:r>
              <a:rPr lang="en-AU" sz="11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Recently Completed</a:t>
            </a:r>
          </a:p>
          <a:p>
            <a:pPr marL="342900" lvl="0" indent="-342900">
              <a:lnSpc>
                <a:spcPct val="107000"/>
              </a:lnSpc>
              <a:spcBef>
                <a:spcPts val="600"/>
              </a:spcBef>
              <a:spcAft>
                <a:spcPts val="600"/>
              </a:spcAft>
              <a:buFont typeface="Gill Sans MT" panose="020B0502020104020203" pitchFamily="34" charset="0"/>
              <a:buChar char="-"/>
            </a:pPr>
            <a:r>
              <a:rPr lang="en-AU" sz="1100" dirty="0">
                <a:effectLst/>
                <a:latin typeface="Segoe UI" panose="020B0502040204020203" pitchFamily="34" charset="0"/>
                <a:ea typeface="Calibri" panose="020F0502020204030204" pitchFamily="34" charset="0"/>
                <a:cs typeface="Times New Roman" panose="02020603050405020304" pitchFamily="18" charset="0"/>
              </a:rPr>
              <a:t>The four most recent forms the user has completed will be displayed here. Select ‘See all’ to see a complete list. </a:t>
            </a:r>
          </a:p>
          <a:p>
            <a:pPr>
              <a:lnSpc>
                <a:spcPct val="107000"/>
              </a:lnSpc>
              <a:spcBef>
                <a:spcPts val="600"/>
              </a:spcBef>
              <a:spcAft>
                <a:spcPts val="800"/>
              </a:spcAft>
            </a:pPr>
            <a:r>
              <a:rPr lang="en-AU" sz="11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My Properties</a:t>
            </a:r>
          </a:p>
          <a:p>
            <a:pPr marL="342900" lvl="0" indent="-342900">
              <a:lnSpc>
                <a:spcPct val="107000"/>
              </a:lnSpc>
              <a:spcBef>
                <a:spcPts val="600"/>
              </a:spcBef>
              <a:spcAft>
                <a:spcPts val="600"/>
              </a:spcAft>
              <a:buFont typeface="Gill Sans MT" panose="020B0502020104020203" pitchFamily="34" charset="0"/>
              <a:buChar char="-"/>
            </a:pPr>
            <a:r>
              <a:rPr lang="en-AU" sz="1100" dirty="0">
                <a:effectLst/>
                <a:latin typeface="Segoe UI" panose="020B0502040204020203" pitchFamily="34" charset="0"/>
                <a:ea typeface="Calibri" panose="020F0502020204030204" pitchFamily="34" charset="0"/>
                <a:cs typeface="Times New Roman" panose="02020603050405020304" pitchFamily="18" charset="0"/>
              </a:rPr>
              <a:t>The four most recent properties the user has performed an action on will be displayed here. Select ‘See all’ to see a complete list. </a:t>
            </a:r>
          </a:p>
          <a:p>
            <a:pPr>
              <a:lnSpc>
                <a:spcPct val="107000"/>
              </a:lnSpc>
              <a:spcBef>
                <a:spcPts val="600"/>
              </a:spcBef>
              <a:spcAft>
                <a:spcPts val="800"/>
              </a:spcAft>
            </a:pPr>
            <a:r>
              <a:rPr lang="en-AU" sz="1100" b="1" dirty="0">
                <a:solidFill>
                  <a:srgbClr val="2E5665"/>
                </a:solidFill>
                <a:effectLst/>
                <a:latin typeface="Segoe UI" panose="020B0502040204020203" pitchFamily="34" charset="0"/>
                <a:ea typeface="Calibri" panose="020F0502020204030204" pitchFamily="34" charset="0"/>
                <a:cs typeface="Times New Roman" panose="02020603050405020304" pitchFamily="18" charset="0"/>
              </a:rPr>
              <a:t>My Enquiry List</a:t>
            </a:r>
          </a:p>
          <a:p>
            <a:r>
              <a:rPr lang="en-AU" sz="1100" dirty="0">
                <a:effectLst/>
                <a:latin typeface="Segoe UI" panose="020B0502040204020203" pitchFamily="34" charset="0"/>
                <a:ea typeface="Calibri" panose="020F0502020204030204" pitchFamily="34" charset="0"/>
                <a:cs typeface="Times New Roman" panose="02020603050405020304" pitchFamily="18" charset="0"/>
              </a:rPr>
              <a:t>Any Enquiries completed by a user once registered (and whilst logged in) will appear at the bottom of their dashboard</a:t>
            </a:r>
            <a:r>
              <a:rPr lang="en-AU" sz="1100" i="1" dirty="0">
                <a:effectLst/>
                <a:latin typeface="Segoe UI" panose="020B0502040204020203" pitchFamily="34" charset="0"/>
                <a:ea typeface="Calibri" panose="020F0502020204030204" pitchFamily="34" charset="0"/>
                <a:cs typeface="Times New Roman" panose="02020603050405020304" pitchFamily="18" charset="0"/>
              </a:rPr>
              <a:t>. Note: you do not need to be registered to use the Enquiry Service.</a:t>
            </a:r>
            <a:r>
              <a:rPr lang="en-AU" sz="1100" dirty="0">
                <a:effectLst/>
                <a:latin typeface="Segoe UI" panose="020B0502040204020203" pitchFamily="34" charset="0"/>
                <a:ea typeface="Calibri" panose="020F0502020204030204" pitchFamily="34" charset="0"/>
                <a:cs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11</a:t>
            </a:fld>
            <a:endParaRPr lang="en-AU"/>
          </a:p>
        </p:txBody>
      </p:sp>
    </p:spTree>
    <p:extLst>
      <p:ext uri="{BB962C8B-B14F-4D97-AF65-F5344CB8AC3E}">
        <p14:creationId xmlns:p14="http://schemas.microsoft.com/office/powerpoint/2010/main" val="109012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spcAft>
                <a:spcPts val="600"/>
              </a:spcAft>
              <a:buFont typeface="Gill Sans MT" panose="020B0502020104020203" pitchFamily="34" charset="0"/>
              <a:buNone/>
            </a:pPr>
            <a:r>
              <a:rPr lang="en-AU" sz="1100" dirty="0">
                <a:effectLst/>
                <a:latin typeface="Segoe UI" panose="020B0502040204020203" pitchFamily="34" charset="0"/>
                <a:ea typeface="Calibri" panose="020F0502020204030204" pitchFamily="34" charset="0"/>
                <a:cs typeface="Times New Roman" panose="02020603050405020304" pitchFamily="18" charset="0"/>
              </a:rPr>
              <a:t>PlanBuild has a hierarchy of: </a:t>
            </a:r>
          </a:p>
          <a:p>
            <a:pPr marL="742950" lvl="1" indent="-285750">
              <a:spcBef>
                <a:spcPts val="600"/>
              </a:spcBef>
              <a:spcAft>
                <a:spcPts val="600"/>
              </a:spcAft>
              <a:buFont typeface="Courier New" panose="02070309020205020404" pitchFamily="49" charset="0"/>
              <a:buChar char="o"/>
            </a:pPr>
            <a:r>
              <a:rPr lang="en-AU" sz="1100" dirty="0">
                <a:effectLst/>
                <a:latin typeface="Segoe UI" panose="020B0502040204020203" pitchFamily="34" charset="0"/>
                <a:ea typeface="Calibri" panose="020F0502020204030204" pitchFamily="34" charset="0"/>
                <a:cs typeface="Times New Roman" panose="02020603050405020304" pitchFamily="18" charset="0"/>
              </a:rPr>
              <a:t>Property</a:t>
            </a:r>
          </a:p>
          <a:p>
            <a:pPr marL="742950" lvl="1" indent="-285750">
              <a:spcBef>
                <a:spcPts val="600"/>
              </a:spcBef>
              <a:spcAft>
                <a:spcPts val="600"/>
              </a:spcAft>
              <a:buFont typeface="Courier New" panose="02070309020205020404" pitchFamily="49" charset="0"/>
              <a:buChar char="o"/>
            </a:pPr>
            <a:r>
              <a:rPr lang="en-AU" sz="1100" dirty="0">
                <a:effectLst/>
                <a:latin typeface="Segoe UI" panose="020B0502040204020203" pitchFamily="34" charset="0"/>
                <a:ea typeface="Calibri" panose="020F0502020204030204" pitchFamily="34" charset="0"/>
                <a:cs typeface="Times New Roman" panose="02020603050405020304" pitchFamily="18" charset="0"/>
              </a:rPr>
              <a:t>Project</a:t>
            </a:r>
          </a:p>
          <a:p>
            <a:pPr marL="742950" lvl="1" indent="-285750">
              <a:spcBef>
                <a:spcPts val="600"/>
              </a:spcBef>
              <a:spcAft>
                <a:spcPts val="600"/>
              </a:spcAft>
              <a:buFont typeface="Courier New" panose="02070309020205020404" pitchFamily="49" charset="0"/>
              <a:buChar char="o"/>
            </a:pPr>
            <a:r>
              <a:rPr lang="en-AU" sz="1100" dirty="0">
                <a:effectLst/>
                <a:latin typeface="Segoe UI" panose="020B0502040204020203" pitchFamily="34" charset="0"/>
                <a:ea typeface="Calibri" panose="020F0502020204030204" pitchFamily="34" charset="0"/>
                <a:cs typeface="Times New Roman" panose="02020603050405020304" pitchFamily="18" charset="0"/>
              </a:rPr>
              <a:t>Sub Project</a:t>
            </a:r>
          </a:p>
          <a:p>
            <a:pPr marL="742950" lvl="1" indent="-285750">
              <a:spcBef>
                <a:spcPts val="600"/>
              </a:spcBef>
              <a:spcAft>
                <a:spcPts val="600"/>
              </a:spcAft>
              <a:buFont typeface="Courier New" panose="02070309020205020404" pitchFamily="49" charset="0"/>
              <a:buChar char="o"/>
            </a:pPr>
            <a:r>
              <a:rPr lang="en-AU" sz="1100" dirty="0">
                <a:effectLst/>
                <a:latin typeface="Segoe UI" panose="020B0502040204020203" pitchFamily="34" charset="0"/>
                <a:ea typeface="Calibri" panose="020F0502020204030204" pitchFamily="34" charset="0"/>
                <a:cs typeface="Times New Roman" panose="02020603050405020304" pitchFamily="18" charset="0"/>
              </a:rPr>
              <a:t>Application</a:t>
            </a:r>
          </a:p>
          <a:p>
            <a:pPr marL="742950" lvl="1" indent="-285750">
              <a:spcBef>
                <a:spcPts val="600"/>
              </a:spcBef>
              <a:spcAft>
                <a:spcPts val="600"/>
              </a:spcAft>
              <a:buFont typeface="Courier New" panose="02070309020205020404" pitchFamily="49" charset="0"/>
              <a:buChar char="o"/>
            </a:pPr>
            <a:r>
              <a:rPr lang="en-AU" sz="1100" dirty="0">
                <a:effectLst/>
                <a:latin typeface="Segoe UI" panose="020B0502040204020203" pitchFamily="34" charset="0"/>
                <a:ea typeface="Calibri" panose="020F0502020204030204" pitchFamily="34" charset="0"/>
                <a:cs typeface="Times New Roman" panose="02020603050405020304" pitchFamily="18" charset="0"/>
              </a:rPr>
              <a:t>Tasks</a:t>
            </a:r>
            <a:br>
              <a:rPr lang="en-AU" sz="1100" dirty="0">
                <a:effectLst/>
                <a:latin typeface="Segoe UI" panose="020B0502040204020203" pitchFamily="34" charset="0"/>
                <a:ea typeface="Calibri" panose="020F0502020204030204" pitchFamily="34" charset="0"/>
                <a:cs typeface="Times New Roman" panose="02020603050405020304" pitchFamily="18" charset="0"/>
              </a:rPr>
            </a:br>
            <a:endParaRPr lang="en-AU" sz="1100" dirty="0">
              <a:effectLst/>
              <a:latin typeface="Segoe UI" panose="020B0502040204020203"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Font typeface="Gill Sans MT" panose="020B0502020104020203" pitchFamily="34" charset="0"/>
              <a:buChar char="-"/>
            </a:pPr>
            <a:r>
              <a:rPr lang="en-AU" sz="1100" dirty="0">
                <a:effectLst/>
                <a:latin typeface="Segoe UI" panose="020B0502040204020203" pitchFamily="34" charset="0"/>
                <a:ea typeface="Calibri" panose="020F0502020204030204" pitchFamily="34" charset="0"/>
                <a:cs typeface="Times New Roman" panose="02020603050405020304" pitchFamily="18" charset="0"/>
              </a:rPr>
              <a:t>All applications must be related to a property address.  </a:t>
            </a:r>
          </a:p>
          <a:p>
            <a:pPr marL="342900" lvl="0" indent="-342900">
              <a:spcBef>
                <a:spcPts val="600"/>
              </a:spcBef>
              <a:spcAft>
                <a:spcPts val="600"/>
              </a:spcAft>
              <a:buFont typeface="Gill Sans MT" panose="020B0502020104020203" pitchFamily="34" charset="0"/>
              <a:buChar char="-"/>
            </a:pPr>
            <a:r>
              <a:rPr lang="en-AU" sz="1100" dirty="0">
                <a:effectLst/>
                <a:latin typeface="Segoe UI" panose="020B0502040204020203" pitchFamily="34" charset="0"/>
                <a:ea typeface="Calibri" panose="020F0502020204030204" pitchFamily="34" charset="0"/>
                <a:cs typeface="Times New Roman" panose="02020603050405020304" pitchFamily="18" charset="0"/>
              </a:rPr>
              <a:t>Actions on a project/sub-project are driven by forms or tasks.</a:t>
            </a:r>
          </a:p>
          <a:p>
            <a:pPr marL="342900" lvl="0" indent="-342900">
              <a:spcBef>
                <a:spcPts val="600"/>
              </a:spcBef>
              <a:spcAft>
                <a:spcPts val="600"/>
              </a:spcAft>
              <a:buFont typeface="Gill Sans MT" panose="020B0502020104020203" pitchFamily="34" charset="0"/>
              <a:buChar char="-"/>
            </a:pPr>
            <a:r>
              <a:rPr lang="en-AU" sz="1100" dirty="0">
                <a:effectLst/>
                <a:latin typeface="Segoe UI" panose="020B0502040204020203" pitchFamily="34" charset="0"/>
                <a:ea typeface="Calibri" panose="020F0502020204030204" pitchFamily="34" charset="0"/>
                <a:cs typeface="Times New Roman" panose="02020603050405020304" pitchFamily="18" charset="0"/>
              </a:rPr>
              <a:t>Users should be made aware of how to navigate from project, sub-project, to application by using the ‘Project Panels’.</a:t>
            </a:r>
          </a:p>
          <a:p>
            <a:pPr marL="342900" lvl="0" indent="-342900">
              <a:spcBef>
                <a:spcPts val="600"/>
              </a:spcBef>
              <a:spcAft>
                <a:spcPts val="600"/>
              </a:spcAft>
              <a:buFont typeface="Gill Sans MT" panose="020B0502020104020203" pitchFamily="34" charset="0"/>
              <a:buChar char="-"/>
            </a:pPr>
            <a:r>
              <a:rPr lang="en-AU" sz="1100" dirty="0">
                <a:effectLst/>
                <a:latin typeface="Segoe UI" panose="020B0502040204020203" pitchFamily="34" charset="0"/>
                <a:ea typeface="Calibri" panose="020F0502020204030204" pitchFamily="34" charset="0"/>
                <a:cs typeface="Times New Roman" panose="02020603050405020304" pitchFamily="18" charset="0"/>
              </a:rPr>
              <a:t>The PlanBuild Tasmania icon in top banner will take the user back to their Dashboard.</a:t>
            </a:r>
          </a:p>
          <a:p>
            <a:r>
              <a:rPr lang="en-AU" sz="1100" dirty="0">
                <a:effectLst/>
                <a:latin typeface="Segoe UI" panose="020B0502040204020203" pitchFamily="34" charset="0"/>
                <a:ea typeface="Calibri" panose="020F0502020204030204" pitchFamily="34" charset="0"/>
                <a:cs typeface="Times New Roman" panose="02020603050405020304" pitchFamily="18" charset="0"/>
              </a:rPr>
              <a:t>The ‘Burger’ icon will hide the left hand side navigation bar. </a:t>
            </a:r>
            <a:endParaRPr lang="en-AU" dirty="0"/>
          </a:p>
        </p:txBody>
      </p:sp>
      <p:sp>
        <p:nvSpPr>
          <p:cNvPr id="4" name="Slide Number Placeholder 3"/>
          <p:cNvSpPr>
            <a:spLocks noGrp="1"/>
          </p:cNvSpPr>
          <p:nvPr>
            <p:ph type="sldNum" sz="quarter" idx="5"/>
          </p:nvPr>
        </p:nvSpPr>
        <p:spPr/>
        <p:txBody>
          <a:bodyPr/>
          <a:lstStyle/>
          <a:p>
            <a:fld id="{A3D8812F-0DE4-425C-BB45-08155EDE10AC}" type="slidenum">
              <a:rPr lang="en-AU" smtClean="0"/>
              <a:t>12</a:t>
            </a:fld>
            <a:endParaRPr lang="en-AU"/>
          </a:p>
        </p:txBody>
      </p:sp>
    </p:spTree>
    <p:extLst>
      <p:ext uri="{BB962C8B-B14F-4D97-AF65-F5344CB8AC3E}">
        <p14:creationId xmlns:p14="http://schemas.microsoft.com/office/powerpoint/2010/main" val="607545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3.jp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773479" y="0"/>
            <a:ext cx="6418521" cy="5121792"/>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2"/>
          <a:stretch/>
        </p:blipFill>
        <p:spPr>
          <a:xfrm>
            <a:off x="1" y="5257800"/>
            <a:ext cx="12192000" cy="443399"/>
          </a:xfrm>
          <a:prstGeom prst="rect">
            <a:avLst/>
          </a:prstGeom>
        </p:spPr>
      </p:pic>
      <p:pic>
        <p:nvPicPr>
          <p:cNvPr id="12" name="Picture 2" descr="http://www.communications.tas.gov.au/channels/logos/tasmanian_government_logos/100079_Tas_Gov_no_tag_rgb_vert.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45162" y="5612633"/>
            <a:ext cx="965618" cy="8944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1233964" y="597859"/>
            <a:ext cx="4539515" cy="3346384"/>
          </a:xfrm>
          <a:prstGeom prst="rect">
            <a:avLst/>
          </a:prstGeom>
        </p:spPr>
      </p:pic>
      <p:sp>
        <p:nvSpPr>
          <p:cNvPr id="3" name="Text Placeholder 2"/>
          <p:cNvSpPr>
            <a:spLocks noGrp="1"/>
          </p:cNvSpPr>
          <p:nvPr>
            <p:ph type="body" sz="quarter" idx="10" hasCustomPrompt="1"/>
          </p:nvPr>
        </p:nvSpPr>
        <p:spPr>
          <a:xfrm>
            <a:off x="346376" y="6144798"/>
            <a:ext cx="2157412" cy="362329"/>
          </a:xfrm>
        </p:spPr>
        <p:txBody>
          <a:bodyPr>
            <a:noAutofit/>
          </a:bodyPr>
          <a:lstStyle>
            <a:lvl1pPr marL="0" indent="0">
              <a:buNone/>
              <a:defRPr sz="1100" baseline="0"/>
            </a:lvl1pPr>
          </a:lstStyle>
          <a:p>
            <a:pPr lvl="0"/>
            <a:r>
              <a:rPr lang="en-US" dirty="0"/>
              <a:t>PlanBuild Tasmania</a:t>
            </a:r>
            <a:br>
              <a:rPr lang="en-US" dirty="0"/>
            </a:br>
            <a:r>
              <a:rPr lang="en-US" dirty="0"/>
              <a:t>Department of Justice</a:t>
            </a:r>
          </a:p>
        </p:txBody>
      </p:sp>
    </p:spTree>
    <p:extLst>
      <p:ext uri="{BB962C8B-B14F-4D97-AF65-F5344CB8AC3E}">
        <p14:creationId xmlns:p14="http://schemas.microsoft.com/office/powerpoint/2010/main" val="3635312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7746F-0B64-4150-9E25-FA4EEDA7D934}" type="datetimeFigureOut">
              <a:rPr lang="en-AU" smtClean="0"/>
              <a:t>13/10/2023</a:t>
            </a:fld>
            <a:endParaRPr lang="en-AU"/>
          </a:p>
        </p:txBody>
      </p:sp>
      <p:sp>
        <p:nvSpPr>
          <p:cNvPr id="4" name="Slide Number Placeholder 3"/>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264498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13774" t="4999" r="19568" b="3334"/>
          <a:stretch/>
        </p:blipFill>
        <p:spPr>
          <a:xfrm>
            <a:off x="5773479" y="0"/>
            <a:ext cx="6418521" cy="5121792"/>
          </a:xfrm>
          <a:prstGeom prst="rect">
            <a:avLst/>
          </a:prstGeom>
        </p:spPr>
      </p:pic>
      <p:pic>
        <p:nvPicPr>
          <p:cNvPr id="11" name="Picture 10"/>
          <p:cNvPicPr>
            <a:picLocks noChangeAspect="1"/>
          </p:cNvPicPr>
          <p:nvPr userDrawn="1"/>
        </p:nvPicPr>
        <p:blipFill rotWithShape="1">
          <a:blip r:embed="rId3"/>
          <a:srcRect l="2069" r="6897" b="-1632"/>
          <a:stretch/>
        </p:blipFill>
        <p:spPr>
          <a:xfrm>
            <a:off x="1" y="5257800"/>
            <a:ext cx="12192000" cy="443399"/>
          </a:xfrm>
          <a:prstGeom prst="rect">
            <a:avLst/>
          </a:prstGeom>
        </p:spPr>
      </p:pic>
      <p:pic>
        <p:nvPicPr>
          <p:cNvPr id="12" name="Picture 2" descr="http://www.communications.tas.gov.au/channels/logos/tasmanian_government_logos/100079_Tas_Gov_no_tag_rgb_vert.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45162" y="5612633"/>
            <a:ext cx="965618" cy="8944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rotWithShape="1">
          <a:blip r:embed="rId5">
            <a:extLst>
              <a:ext uri="{28A0092B-C50C-407E-A947-70E740481C1C}">
                <a14:useLocalDpi xmlns:a14="http://schemas.microsoft.com/office/drawing/2010/main" val="0"/>
              </a:ext>
            </a:extLst>
          </a:blip>
          <a:srcRect l="1190" t="11706" b="9448"/>
          <a:stretch/>
        </p:blipFill>
        <p:spPr>
          <a:xfrm>
            <a:off x="1233964" y="597859"/>
            <a:ext cx="4539515" cy="3346384"/>
          </a:xfrm>
          <a:prstGeom prst="rect">
            <a:avLst/>
          </a:prstGeom>
        </p:spPr>
      </p:pic>
      <p:sp>
        <p:nvSpPr>
          <p:cNvPr id="3" name="Text Placeholder 2"/>
          <p:cNvSpPr>
            <a:spLocks noGrp="1"/>
          </p:cNvSpPr>
          <p:nvPr>
            <p:ph type="body" sz="quarter" idx="10" hasCustomPrompt="1"/>
          </p:nvPr>
        </p:nvSpPr>
        <p:spPr>
          <a:xfrm>
            <a:off x="346376" y="6144798"/>
            <a:ext cx="2157412" cy="362329"/>
          </a:xfrm>
        </p:spPr>
        <p:txBody>
          <a:bodyPr>
            <a:noAutofit/>
          </a:bodyPr>
          <a:lstStyle>
            <a:lvl1pPr marL="0" indent="0">
              <a:buNone/>
              <a:defRPr sz="1100" baseline="0"/>
            </a:lvl1pPr>
          </a:lstStyle>
          <a:p>
            <a:pPr lvl="0"/>
            <a:r>
              <a:rPr lang="en-US" dirty="0"/>
              <a:t>PlanBuild Tasmania</a:t>
            </a:r>
            <a:br>
              <a:rPr lang="en-US" dirty="0"/>
            </a:br>
            <a:r>
              <a:rPr lang="en-US" dirty="0"/>
              <a:t>Department of Justice</a:t>
            </a:r>
          </a:p>
        </p:txBody>
      </p:sp>
    </p:spTree>
    <p:extLst>
      <p:ext uri="{BB962C8B-B14F-4D97-AF65-F5344CB8AC3E}">
        <p14:creationId xmlns:p14="http://schemas.microsoft.com/office/powerpoint/2010/main" val="28475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2464" y="0"/>
            <a:ext cx="12194464" cy="6858000"/>
          </a:xfrm>
          <a:prstGeom prst="rect">
            <a:avLst/>
          </a:prstGeom>
        </p:spPr>
      </p:pic>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dirty="0"/>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243111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4464" cy="6858000"/>
          </a:xfrm>
          <a:prstGeom prst="rect">
            <a:avLst/>
          </a:prstGeom>
        </p:spPr>
      </p:pic>
      <p:sp>
        <p:nvSpPr>
          <p:cNvPr id="2" name="Title 1"/>
          <p:cNvSpPr>
            <a:spLocks noGrp="1"/>
          </p:cNvSpPr>
          <p:nvPr>
            <p:ph type="title" hasCustomPrompt="1"/>
          </p:nvPr>
        </p:nvSpPr>
        <p:spPr>
          <a:xfrm>
            <a:off x="415506" y="136525"/>
            <a:ext cx="10515600" cy="680168"/>
          </a:xfrm>
        </p:spPr>
        <p:txBody>
          <a:bodyPr>
            <a:normAutofit/>
          </a:bodyPr>
          <a:lstStyle>
            <a:lvl1pPr algn="ctr">
              <a:defRPr sz="2400">
                <a:solidFill>
                  <a:schemeClr val="tx2"/>
                </a:solidFill>
              </a:defRPr>
            </a:lvl1pPr>
          </a:lstStyle>
          <a:p>
            <a:r>
              <a:rPr lang="en-US" dirty="0"/>
              <a:t>Edit title</a:t>
            </a:r>
            <a:endParaRPr lang="en-AU" dirty="0"/>
          </a:p>
        </p:txBody>
      </p:sp>
      <p:sp>
        <p:nvSpPr>
          <p:cNvPr id="4" name="TextBox 3">
            <a:extLst>
              <a:ext uri="{FF2B5EF4-FFF2-40B4-BE49-F238E27FC236}">
                <a16:creationId xmlns:a16="http://schemas.microsoft.com/office/drawing/2014/main" id="{885E89B7-02AA-FC64-B8F5-6C0C5CB252C2}"/>
              </a:ext>
            </a:extLst>
          </p:cNvPr>
          <p:cNvSpPr txBox="1"/>
          <p:nvPr userDrawn="1"/>
        </p:nvSpPr>
        <p:spPr>
          <a:xfrm>
            <a:off x="0" y="1181822"/>
            <a:ext cx="6564702" cy="5676178"/>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415642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4464" cy="6858000"/>
          </a:xfrm>
          <a:prstGeom prst="rect">
            <a:avLst/>
          </a:prstGeom>
        </p:spPr>
      </p:pic>
      <p:sp>
        <p:nvSpPr>
          <p:cNvPr id="2" name="Title 1"/>
          <p:cNvSpPr>
            <a:spLocks noGrp="1"/>
          </p:cNvSpPr>
          <p:nvPr>
            <p:ph type="title" hasCustomPrompt="1"/>
          </p:nvPr>
        </p:nvSpPr>
        <p:spPr>
          <a:xfrm>
            <a:off x="415506" y="136525"/>
            <a:ext cx="10515600" cy="680168"/>
          </a:xfrm>
        </p:spPr>
        <p:txBody>
          <a:bodyPr>
            <a:normAutofit/>
          </a:bodyPr>
          <a:lstStyle>
            <a:lvl1pPr algn="ctr">
              <a:defRPr sz="2400">
                <a:solidFill>
                  <a:schemeClr val="tx2"/>
                </a:solidFill>
              </a:defRPr>
            </a:lvl1pPr>
          </a:lstStyle>
          <a:p>
            <a:r>
              <a:rPr lang="en-US" dirty="0"/>
              <a:t>Rollout management   </a:t>
            </a:r>
            <a:endParaRPr lang="en-AU" dirty="0"/>
          </a:p>
        </p:txBody>
      </p:sp>
      <p:sp>
        <p:nvSpPr>
          <p:cNvPr id="4" name="TextBox 3">
            <a:extLst>
              <a:ext uri="{FF2B5EF4-FFF2-40B4-BE49-F238E27FC236}">
                <a16:creationId xmlns:a16="http://schemas.microsoft.com/office/drawing/2014/main" id="{885E89B7-02AA-FC64-B8F5-6C0C5CB252C2}"/>
              </a:ext>
            </a:extLst>
          </p:cNvPr>
          <p:cNvSpPr txBox="1"/>
          <p:nvPr userDrawn="1"/>
        </p:nvSpPr>
        <p:spPr>
          <a:xfrm>
            <a:off x="0" y="1181822"/>
            <a:ext cx="6564702" cy="5676178"/>
          </a:xfrm>
          <a:prstGeom prst="rect">
            <a:avLst/>
          </a:prstGeom>
          <a:solidFill>
            <a:schemeClr val="bg1"/>
          </a:solidFill>
        </p:spPr>
        <p:txBody>
          <a:bodyPr wrap="square" rtlCol="0">
            <a:spAutoFit/>
          </a:bodyPr>
          <a:lstStyle/>
          <a:p>
            <a:endParaRPr lang="en-AU" dirty="0"/>
          </a:p>
        </p:txBody>
      </p:sp>
      <p:sp>
        <p:nvSpPr>
          <p:cNvPr id="3" name="TextBox 2">
            <a:extLst>
              <a:ext uri="{FF2B5EF4-FFF2-40B4-BE49-F238E27FC236}">
                <a16:creationId xmlns:a16="http://schemas.microsoft.com/office/drawing/2014/main" id="{41EF0F59-BF83-BF32-6D3A-EB35433EF255}"/>
              </a:ext>
            </a:extLst>
          </p:cNvPr>
          <p:cNvSpPr txBox="1"/>
          <p:nvPr userDrawn="1"/>
        </p:nvSpPr>
        <p:spPr>
          <a:xfrm>
            <a:off x="9050547" y="2156603"/>
            <a:ext cx="1880559" cy="646331"/>
          </a:xfrm>
          <a:prstGeom prst="rect">
            <a:avLst/>
          </a:prstGeom>
          <a:noFill/>
        </p:spPr>
        <p:txBody>
          <a:bodyPr wrap="square" rtlCol="0">
            <a:spAutoFit/>
          </a:bodyPr>
          <a:lstStyle/>
          <a:p>
            <a:r>
              <a:rPr lang="en-US" dirty="0"/>
              <a:t>Insert rollout tranche diagram</a:t>
            </a:r>
            <a:endParaRPr lang="en-AU" dirty="0"/>
          </a:p>
        </p:txBody>
      </p:sp>
    </p:spTree>
    <p:extLst>
      <p:ext uri="{BB962C8B-B14F-4D97-AF65-F5344CB8AC3E}">
        <p14:creationId xmlns:p14="http://schemas.microsoft.com/office/powerpoint/2010/main" val="3010546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3_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4464" cy="6858000"/>
          </a:xfrm>
          <a:prstGeom prst="rect">
            <a:avLst/>
          </a:prstGeom>
        </p:spPr>
      </p:pic>
      <p:sp>
        <p:nvSpPr>
          <p:cNvPr id="2" name="Title 1"/>
          <p:cNvSpPr>
            <a:spLocks noGrp="1"/>
          </p:cNvSpPr>
          <p:nvPr>
            <p:ph type="title" hasCustomPrompt="1"/>
          </p:nvPr>
        </p:nvSpPr>
        <p:spPr>
          <a:xfrm>
            <a:off x="536276" y="45522"/>
            <a:ext cx="10515600" cy="680168"/>
          </a:xfrm>
        </p:spPr>
        <p:txBody>
          <a:bodyPr>
            <a:normAutofit/>
          </a:bodyPr>
          <a:lstStyle>
            <a:lvl1pPr algn="ctr">
              <a:defRPr sz="2400">
                <a:solidFill>
                  <a:schemeClr val="tx2"/>
                </a:solidFill>
              </a:defRPr>
            </a:lvl1pPr>
          </a:lstStyle>
          <a:p>
            <a:r>
              <a:rPr lang="en-US" dirty="0"/>
              <a:t>Stakeholder profile and management approach</a:t>
            </a:r>
            <a:endParaRPr lang="en-AU" dirty="0"/>
          </a:p>
        </p:txBody>
      </p:sp>
      <p:sp>
        <p:nvSpPr>
          <p:cNvPr id="4" name="TextBox 3">
            <a:extLst>
              <a:ext uri="{FF2B5EF4-FFF2-40B4-BE49-F238E27FC236}">
                <a16:creationId xmlns:a16="http://schemas.microsoft.com/office/drawing/2014/main" id="{885E89B7-02AA-FC64-B8F5-6C0C5CB252C2}"/>
              </a:ext>
            </a:extLst>
          </p:cNvPr>
          <p:cNvSpPr txBox="1"/>
          <p:nvPr userDrawn="1"/>
        </p:nvSpPr>
        <p:spPr>
          <a:xfrm>
            <a:off x="0" y="1181822"/>
            <a:ext cx="6564702" cy="5676178"/>
          </a:xfrm>
          <a:prstGeom prst="rect">
            <a:avLst/>
          </a:prstGeom>
          <a:solidFill>
            <a:schemeClr val="bg1"/>
          </a:solidFill>
        </p:spPr>
        <p:txBody>
          <a:bodyPr wrap="square" rtlCol="0">
            <a:spAutoFit/>
          </a:bodyPr>
          <a:lstStyle/>
          <a:p>
            <a:endParaRPr lang="en-AU" dirty="0"/>
          </a:p>
        </p:txBody>
      </p:sp>
      <p:pic>
        <p:nvPicPr>
          <p:cNvPr id="3" name="Picture 2">
            <a:extLst>
              <a:ext uri="{FF2B5EF4-FFF2-40B4-BE49-F238E27FC236}">
                <a16:creationId xmlns:a16="http://schemas.microsoft.com/office/drawing/2014/main" id="{86F64386-39AF-CF5A-AE57-7E15B05A050C}"/>
              </a:ext>
            </a:extLst>
          </p:cNvPr>
          <p:cNvPicPr>
            <a:picLocks noChangeAspect="1"/>
          </p:cNvPicPr>
          <p:nvPr userDrawn="1"/>
        </p:nvPicPr>
        <p:blipFill>
          <a:blip r:embed="rId3"/>
          <a:stretch>
            <a:fillRect/>
          </a:stretch>
        </p:blipFill>
        <p:spPr>
          <a:xfrm>
            <a:off x="290608" y="1179701"/>
            <a:ext cx="7792344" cy="5549947"/>
          </a:xfrm>
          <a:prstGeom prst="rect">
            <a:avLst/>
          </a:prstGeom>
        </p:spPr>
      </p:pic>
      <p:sp>
        <p:nvSpPr>
          <p:cNvPr id="5" name="TextBox 30">
            <a:extLst>
              <a:ext uri="{FF2B5EF4-FFF2-40B4-BE49-F238E27FC236}">
                <a16:creationId xmlns:a16="http://schemas.microsoft.com/office/drawing/2014/main" id="{E2CC2C71-48CC-869C-87BD-1CAA15B85897}"/>
              </a:ext>
            </a:extLst>
          </p:cNvPr>
          <p:cNvSpPr txBox="1"/>
          <p:nvPr userDrawn="1"/>
        </p:nvSpPr>
        <p:spPr>
          <a:xfrm>
            <a:off x="9053866" y="4772799"/>
            <a:ext cx="1927559" cy="188783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000" b="1" baseline="0" dirty="0"/>
              <a:t>Key stakeholder segments</a:t>
            </a:r>
          </a:p>
          <a:p>
            <a:pPr algn="l"/>
            <a:r>
              <a:rPr lang="en-AU" sz="1000" baseline="0" dirty="0"/>
              <a:t>. Building</a:t>
            </a:r>
          </a:p>
          <a:p>
            <a:pPr algn="l"/>
            <a:r>
              <a:rPr lang="en-AU" sz="1000" baseline="0" dirty="0"/>
              <a:t>. Building Surveyors</a:t>
            </a:r>
          </a:p>
          <a:p>
            <a:pPr algn="l"/>
            <a:r>
              <a:rPr lang="en-AU" sz="1000" baseline="0" dirty="0"/>
              <a:t>. Designers</a:t>
            </a:r>
          </a:p>
          <a:p>
            <a:pPr algn="l"/>
            <a:r>
              <a:rPr lang="en-AU" sz="1000" baseline="0" dirty="0"/>
              <a:t>. Government Bodies</a:t>
            </a:r>
          </a:p>
          <a:p>
            <a:pPr algn="l"/>
            <a:r>
              <a:rPr lang="en-AU" sz="1000" baseline="0" dirty="0"/>
              <a:t>. Local Government</a:t>
            </a:r>
          </a:p>
          <a:p>
            <a:pPr algn="l"/>
            <a:r>
              <a:rPr lang="en-AU" sz="1000" baseline="0" dirty="0"/>
              <a:t>. Planners</a:t>
            </a:r>
          </a:p>
          <a:p>
            <a:pPr algn="l"/>
            <a:r>
              <a:rPr lang="en-AU" sz="1000" baseline="0" dirty="0"/>
              <a:t>. Plumbers</a:t>
            </a:r>
          </a:p>
          <a:p>
            <a:pPr algn="l"/>
            <a:r>
              <a:rPr lang="en-AU" sz="1000" baseline="0" dirty="0"/>
              <a:t>. Providers</a:t>
            </a:r>
          </a:p>
          <a:p>
            <a:pPr algn="l"/>
            <a:r>
              <a:rPr lang="en-AU" sz="1000" baseline="0" dirty="0"/>
              <a:t>. Public</a:t>
            </a:r>
          </a:p>
          <a:p>
            <a:pPr algn="l"/>
            <a:r>
              <a:rPr lang="en-AU" sz="1000" baseline="0" dirty="0"/>
              <a:t>. Referral Authorities</a:t>
            </a:r>
          </a:p>
          <a:p>
            <a:pPr algn="ctr"/>
            <a:endParaRPr lang="en-AU" sz="1000" baseline="0" dirty="0"/>
          </a:p>
          <a:p>
            <a:endParaRPr lang="en-AU" sz="1100" dirty="0"/>
          </a:p>
        </p:txBody>
      </p:sp>
    </p:spTree>
    <p:extLst>
      <p:ext uri="{BB962C8B-B14F-4D97-AF65-F5344CB8AC3E}">
        <p14:creationId xmlns:p14="http://schemas.microsoft.com/office/powerpoint/2010/main" val="2731800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79" name="Picture 78"/>
          <p:cNvPicPr>
            <a:picLocks noChangeAspect="1"/>
          </p:cNvPicPr>
          <p:nvPr userDrawn="1"/>
        </p:nvPicPr>
        <p:blipFill>
          <a:blip r:embed="rId2"/>
          <a:stretch>
            <a:fillRect/>
          </a:stretch>
        </p:blipFill>
        <p:spPr>
          <a:xfrm>
            <a:off x="0" y="0"/>
            <a:ext cx="3581399" cy="6858000"/>
          </a:xfrm>
          <a:prstGeom prst="rect">
            <a:avLst/>
          </a:prstGeom>
        </p:spPr>
      </p:pic>
      <p:sp>
        <p:nvSpPr>
          <p:cNvPr id="2" name="Date Placeholder 1"/>
          <p:cNvSpPr>
            <a:spLocks noGrp="1"/>
          </p:cNvSpPr>
          <p:nvPr>
            <p:ph type="dt" sz="half" idx="10"/>
          </p:nvPr>
        </p:nvSpPr>
        <p:spPr/>
        <p:txBody>
          <a:bodyPr/>
          <a:lstStyle/>
          <a:p>
            <a:fld id="{53D7746F-0B64-4150-9E25-FA4EEDA7D934}" type="datetimeFigureOut">
              <a:rPr lang="en-AU" smtClean="0"/>
              <a:t>13/10/2023</a:t>
            </a:fld>
            <a:endParaRPr lang="en-AU"/>
          </a:p>
        </p:txBody>
      </p:sp>
      <p:sp>
        <p:nvSpPr>
          <p:cNvPr id="4" name="Slide Number Placeholder 3"/>
          <p:cNvSpPr>
            <a:spLocks noGrp="1"/>
          </p:cNvSpPr>
          <p:nvPr>
            <p:ph type="sldNum" sz="quarter" idx="12"/>
          </p:nvPr>
        </p:nvSpPr>
        <p:spPr/>
        <p:txBody>
          <a:bodyPr/>
          <a:lstStyle/>
          <a:p>
            <a:fld id="{C2BABB7A-998C-4D24-A40C-2715D2A81737}" type="slidenum">
              <a:rPr lang="en-AU" smtClean="0"/>
              <a:t>‹#›</a:t>
            </a:fld>
            <a:endParaRPr lang="en-AU"/>
          </a:p>
        </p:txBody>
      </p:sp>
      <p:sp>
        <p:nvSpPr>
          <p:cNvPr id="78" name="object 4"/>
          <p:cNvSpPr/>
          <p:nvPr userDrawn="1"/>
        </p:nvSpPr>
        <p:spPr>
          <a:xfrm rot="10800000">
            <a:off x="2327434" y="-1"/>
            <a:ext cx="3903246" cy="6858000"/>
          </a:xfrm>
          <a:custGeom>
            <a:avLst/>
            <a:gdLst/>
            <a:ahLst/>
            <a:cxnLst/>
            <a:rect l="l" t="t" r="r" b="b"/>
            <a:pathLst>
              <a:path w="5572125" h="11303000">
                <a:moveTo>
                  <a:pt x="2686718" y="0"/>
                </a:moveTo>
                <a:lnTo>
                  <a:pt x="0" y="0"/>
                </a:lnTo>
                <a:lnTo>
                  <a:pt x="2884859" y="11302790"/>
                </a:lnTo>
                <a:lnTo>
                  <a:pt x="5571565" y="11302790"/>
                </a:lnTo>
                <a:lnTo>
                  <a:pt x="2686718" y="0"/>
                </a:lnTo>
                <a:close/>
              </a:path>
            </a:pathLst>
          </a:custGeom>
          <a:solidFill>
            <a:srgbClr val="2E5665"/>
          </a:solidFill>
        </p:spPr>
        <p:txBody>
          <a:bodyPr wrap="square" lIns="0" tIns="0" rIns="0" bIns="0" rtlCol="0"/>
          <a:lstStyle/>
          <a:p>
            <a:endParaRPr dirty="0"/>
          </a:p>
        </p:txBody>
      </p:sp>
    </p:spTree>
    <p:extLst>
      <p:ext uri="{BB962C8B-B14F-4D97-AF65-F5344CB8AC3E}">
        <p14:creationId xmlns:p14="http://schemas.microsoft.com/office/powerpoint/2010/main" val="1346119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ayout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 t="4999" r="19568" b="3334"/>
          <a:stretch/>
        </p:blipFill>
        <p:spPr>
          <a:xfrm>
            <a:off x="4284920" y="0"/>
            <a:ext cx="8013109" cy="6859794"/>
          </a:xfrm>
          <a:prstGeom prst="rect">
            <a:avLst/>
          </a:prstGeom>
        </p:spPr>
      </p:pic>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3026334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Layout 3">
    <p:spTree>
      <p:nvGrpSpPr>
        <p:cNvPr id="1" name=""/>
        <p:cNvGrpSpPr/>
        <p:nvPr/>
      </p:nvGrpSpPr>
      <p:grpSpPr>
        <a:xfrm>
          <a:off x="0" y="0"/>
          <a:ext cx="0" cy="0"/>
          <a:chOff x="0" y="0"/>
          <a:chExt cx="0" cy="0"/>
        </a:xfrm>
      </p:grpSpPr>
      <p:sp>
        <p:nvSpPr>
          <p:cNvPr id="6" name="object 2"/>
          <p:cNvSpPr/>
          <p:nvPr userDrawn="1"/>
        </p:nvSpPr>
        <p:spPr>
          <a:xfrm>
            <a:off x="2443716" y="1"/>
            <a:ext cx="7304568" cy="6857999"/>
          </a:xfrm>
          <a:prstGeom prst="rect">
            <a:avLst/>
          </a:prstGeom>
          <a:blipFill>
            <a:blip r:embed="rId2" cstate="print"/>
            <a:stretch>
              <a:fillRect/>
            </a:stretch>
          </a:blipFill>
        </p:spPr>
        <p:txBody>
          <a:bodyPr wrap="square" lIns="0" tIns="0" rIns="0" bIns="0" rtlCol="0"/>
          <a:lstStyle/>
          <a:p>
            <a:endParaRPr dirty="0">
              <a:latin typeface="Gill Sans MT" panose="020B0502020104020203" pitchFamily="34" charset="0"/>
            </a:endParaRPr>
          </a:p>
        </p:txBody>
      </p:sp>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4183816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dirty="0"/>
          </a:p>
        </p:txBody>
      </p:sp>
      <p:pic>
        <p:nvPicPr>
          <p:cNvPr id="8" name="Picture 7"/>
          <p:cNvPicPr>
            <a:picLocks noChangeAspect="1"/>
          </p:cNvPicPr>
          <p:nvPr userDrawn="1"/>
        </p:nvPicPr>
        <p:blipFill rotWithShape="1">
          <a:blip r:embed="rId2"/>
          <a:srcRect l="31253" t="11882" r="27094" b="12650"/>
          <a:stretch/>
        </p:blipFill>
        <p:spPr>
          <a:xfrm>
            <a:off x="838200" y="1726832"/>
            <a:ext cx="4487728" cy="4476306"/>
          </a:xfrm>
          <a:prstGeom prst="rect">
            <a:avLst/>
          </a:prstGeom>
        </p:spPr>
      </p:pic>
    </p:spTree>
    <p:extLst>
      <p:ext uri="{BB962C8B-B14F-4D97-AF65-F5344CB8AC3E}">
        <p14:creationId xmlns:p14="http://schemas.microsoft.com/office/powerpoint/2010/main" val="98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4" y="0"/>
            <a:ext cx="12194464" cy="6858000"/>
          </a:xfrm>
          <a:prstGeom prst="rect">
            <a:avLst/>
          </a:prstGeom>
        </p:spPr>
      </p:pic>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dirty="0"/>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1598267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7746F-0B64-4150-9E25-FA4EEDA7D934}" type="datetimeFigureOut">
              <a:rPr lang="en-AU" smtClean="0"/>
              <a:t>13/10/2023</a:t>
            </a:fld>
            <a:endParaRPr lang="en-AU"/>
          </a:p>
        </p:txBody>
      </p:sp>
      <p:sp>
        <p:nvSpPr>
          <p:cNvPr id="4" name="Slide Number Placeholder 3"/>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105617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4464" cy="6858000"/>
          </a:xfrm>
          <a:prstGeom prst="rect">
            <a:avLst/>
          </a:prstGeom>
        </p:spPr>
      </p:pic>
      <p:sp>
        <p:nvSpPr>
          <p:cNvPr id="2" name="Title 1"/>
          <p:cNvSpPr>
            <a:spLocks noGrp="1"/>
          </p:cNvSpPr>
          <p:nvPr>
            <p:ph type="title" hasCustomPrompt="1"/>
          </p:nvPr>
        </p:nvSpPr>
        <p:spPr>
          <a:xfrm>
            <a:off x="415506" y="136525"/>
            <a:ext cx="10515600" cy="680168"/>
          </a:xfrm>
        </p:spPr>
        <p:txBody>
          <a:bodyPr>
            <a:normAutofit/>
          </a:bodyPr>
          <a:lstStyle>
            <a:lvl1pPr algn="ctr">
              <a:defRPr sz="2400">
                <a:solidFill>
                  <a:schemeClr val="tx2"/>
                </a:solidFill>
              </a:defRPr>
            </a:lvl1pPr>
          </a:lstStyle>
          <a:p>
            <a:r>
              <a:rPr lang="en-US" dirty="0"/>
              <a:t>Edit title</a:t>
            </a:r>
            <a:endParaRPr lang="en-AU" dirty="0"/>
          </a:p>
        </p:txBody>
      </p:sp>
      <p:sp>
        <p:nvSpPr>
          <p:cNvPr id="4" name="TextBox 3">
            <a:extLst>
              <a:ext uri="{FF2B5EF4-FFF2-40B4-BE49-F238E27FC236}">
                <a16:creationId xmlns:a16="http://schemas.microsoft.com/office/drawing/2014/main" id="{885E89B7-02AA-FC64-B8F5-6C0C5CB252C2}"/>
              </a:ext>
            </a:extLst>
          </p:cNvPr>
          <p:cNvSpPr txBox="1"/>
          <p:nvPr userDrawn="1"/>
        </p:nvSpPr>
        <p:spPr>
          <a:xfrm>
            <a:off x="0" y="1181822"/>
            <a:ext cx="6564702" cy="5676178"/>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93527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4464" cy="6858000"/>
          </a:xfrm>
          <a:prstGeom prst="rect">
            <a:avLst/>
          </a:prstGeom>
        </p:spPr>
      </p:pic>
      <p:sp>
        <p:nvSpPr>
          <p:cNvPr id="2" name="Title 1"/>
          <p:cNvSpPr>
            <a:spLocks noGrp="1"/>
          </p:cNvSpPr>
          <p:nvPr>
            <p:ph type="title" hasCustomPrompt="1"/>
          </p:nvPr>
        </p:nvSpPr>
        <p:spPr>
          <a:xfrm>
            <a:off x="415506" y="136525"/>
            <a:ext cx="10515600" cy="680168"/>
          </a:xfrm>
        </p:spPr>
        <p:txBody>
          <a:bodyPr>
            <a:normAutofit/>
          </a:bodyPr>
          <a:lstStyle>
            <a:lvl1pPr algn="ctr">
              <a:defRPr sz="2400">
                <a:solidFill>
                  <a:schemeClr val="tx2"/>
                </a:solidFill>
              </a:defRPr>
            </a:lvl1pPr>
          </a:lstStyle>
          <a:p>
            <a:r>
              <a:rPr lang="en-US" dirty="0"/>
              <a:t>Rollout management   </a:t>
            </a:r>
            <a:endParaRPr lang="en-AU" dirty="0"/>
          </a:p>
        </p:txBody>
      </p:sp>
      <p:sp>
        <p:nvSpPr>
          <p:cNvPr id="4" name="TextBox 3">
            <a:extLst>
              <a:ext uri="{FF2B5EF4-FFF2-40B4-BE49-F238E27FC236}">
                <a16:creationId xmlns:a16="http://schemas.microsoft.com/office/drawing/2014/main" id="{885E89B7-02AA-FC64-B8F5-6C0C5CB252C2}"/>
              </a:ext>
            </a:extLst>
          </p:cNvPr>
          <p:cNvSpPr txBox="1"/>
          <p:nvPr userDrawn="1"/>
        </p:nvSpPr>
        <p:spPr>
          <a:xfrm>
            <a:off x="0" y="1181822"/>
            <a:ext cx="6564702" cy="5676178"/>
          </a:xfrm>
          <a:prstGeom prst="rect">
            <a:avLst/>
          </a:prstGeom>
          <a:solidFill>
            <a:schemeClr val="bg1"/>
          </a:solidFill>
        </p:spPr>
        <p:txBody>
          <a:bodyPr wrap="square" rtlCol="0">
            <a:spAutoFit/>
          </a:bodyPr>
          <a:lstStyle/>
          <a:p>
            <a:endParaRPr lang="en-AU" dirty="0"/>
          </a:p>
        </p:txBody>
      </p:sp>
      <p:sp>
        <p:nvSpPr>
          <p:cNvPr id="3" name="TextBox 2">
            <a:extLst>
              <a:ext uri="{FF2B5EF4-FFF2-40B4-BE49-F238E27FC236}">
                <a16:creationId xmlns:a16="http://schemas.microsoft.com/office/drawing/2014/main" id="{41EF0F59-BF83-BF32-6D3A-EB35433EF255}"/>
              </a:ext>
            </a:extLst>
          </p:cNvPr>
          <p:cNvSpPr txBox="1"/>
          <p:nvPr userDrawn="1"/>
        </p:nvSpPr>
        <p:spPr>
          <a:xfrm>
            <a:off x="9050547" y="2156603"/>
            <a:ext cx="1880559" cy="646331"/>
          </a:xfrm>
          <a:prstGeom prst="rect">
            <a:avLst/>
          </a:prstGeom>
          <a:noFill/>
        </p:spPr>
        <p:txBody>
          <a:bodyPr wrap="square" rtlCol="0">
            <a:spAutoFit/>
          </a:bodyPr>
          <a:lstStyle/>
          <a:p>
            <a:r>
              <a:rPr lang="en-US" dirty="0"/>
              <a:t>Insert rollout tranche diagram</a:t>
            </a:r>
            <a:endParaRPr lang="en-AU" dirty="0"/>
          </a:p>
        </p:txBody>
      </p:sp>
    </p:spTree>
    <p:extLst>
      <p:ext uri="{BB962C8B-B14F-4D97-AF65-F5344CB8AC3E}">
        <p14:creationId xmlns:p14="http://schemas.microsoft.com/office/powerpoint/2010/main" val="323827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ayou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4464" cy="6858000"/>
          </a:xfrm>
          <a:prstGeom prst="rect">
            <a:avLst/>
          </a:prstGeom>
        </p:spPr>
      </p:pic>
      <p:sp>
        <p:nvSpPr>
          <p:cNvPr id="2" name="Title 1"/>
          <p:cNvSpPr>
            <a:spLocks noGrp="1"/>
          </p:cNvSpPr>
          <p:nvPr>
            <p:ph type="title" hasCustomPrompt="1"/>
          </p:nvPr>
        </p:nvSpPr>
        <p:spPr>
          <a:xfrm>
            <a:off x="536276" y="45522"/>
            <a:ext cx="10515600" cy="680168"/>
          </a:xfrm>
        </p:spPr>
        <p:txBody>
          <a:bodyPr>
            <a:normAutofit/>
          </a:bodyPr>
          <a:lstStyle>
            <a:lvl1pPr algn="ctr">
              <a:defRPr sz="2400">
                <a:solidFill>
                  <a:schemeClr val="tx2"/>
                </a:solidFill>
              </a:defRPr>
            </a:lvl1pPr>
          </a:lstStyle>
          <a:p>
            <a:r>
              <a:rPr lang="en-US" dirty="0"/>
              <a:t>Stakeholder profile and management approach</a:t>
            </a:r>
            <a:endParaRPr lang="en-AU" dirty="0"/>
          </a:p>
        </p:txBody>
      </p:sp>
      <p:sp>
        <p:nvSpPr>
          <p:cNvPr id="4" name="TextBox 3">
            <a:extLst>
              <a:ext uri="{FF2B5EF4-FFF2-40B4-BE49-F238E27FC236}">
                <a16:creationId xmlns:a16="http://schemas.microsoft.com/office/drawing/2014/main" id="{885E89B7-02AA-FC64-B8F5-6C0C5CB252C2}"/>
              </a:ext>
            </a:extLst>
          </p:cNvPr>
          <p:cNvSpPr txBox="1"/>
          <p:nvPr userDrawn="1"/>
        </p:nvSpPr>
        <p:spPr>
          <a:xfrm>
            <a:off x="0" y="1181822"/>
            <a:ext cx="6564702" cy="5676178"/>
          </a:xfrm>
          <a:prstGeom prst="rect">
            <a:avLst/>
          </a:prstGeom>
          <a:solidFill>
            <a:schemeClr val="bg1"/>
          </a:solidFill>
        </p:spPr>
        <p:txBody>
          <a:bodyPr wrap="square" rtlCol="0">
            <a:spAutoFit/>
          </a:bodyPr>
          <a:lstStyle/>
          <a:p>
            <a:endParaRPr lang="en-AU" dirty="0"/>
          </a:p>
        </p:txBody>
      </p:sp>
      <p:pic>
        <p:nvPicPr>
          <p:cNvPr id="3" name="Picture 2">
            <a:extLst>
              <a:ext uri="{FF2B5EF4-FFF2-40B4-BE49-F238E27FC236}">
                <a16:creationId xmlns:a16="http://schemas.microsoft.com/office/drawing/2014/main" id="{86F64386-39AF-CF5A-AE57-7E15B05A05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608" y="1179701"/>
            <a:ext cx="7792344" cy="5549947"/>
          </a:xfrm>
          <a:prstGeom prst="rect">
            <a:avLst/>
          </a:prstGeom>
        </p:spPr>
      </p:pic>
      <p:sp>
        <p:nvSpPr>
          <p:cNvPr id="5" name="TextBox 30">
            <a:extLst>
              <a:ext uri="{FF2B5EF4-FFF2-40B4-BE49-F238E27FC236}">
                <a16:creationId xmlns:a16="http://schemas.microsoft.com/office/drawing/2014/main" id="{E2CC2C71-48CC-869C-87BD-1CAA15B85897}"/>
              </a:ext>
            </a:extLst>
          </p:cNvPr>
          <p:cNvSpPr txBox="1"/>
          <p:nvPr userDrawn="1"/>
        </p:nvSpPr>
        <p:spPr>
          <a:xfrm>
            <a:off x="9053866" y="4772799"/>
            <a:ext cx="1927559" cy="188783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AU" sz="1000" b="1" baseline="0" dirty="0"/>
              <a:t>Key stakeholder segments</a:t>
            </a:r>
          </a:p>
          <a:p>
            <a:pPr algn="l"/>
            <a:r>
              <a:rPr lang="en-AU" sz="1000" baseline="0" dirty="0"/>
              <a:t>. Building</a:t>
            </a:r>
          </a:p>
          <a:p>
            <a:pPr algn="l"/>
            <a:r>
              <a:rPr lang="en-AU" sz="1000" baseline="0" dirty="0"/>
              <a:t>. Building Surveyors</a:t>
            </a:r>
          </a:p>
          <a:p>
            <a:pPr algn="l"/>
            <a:r>
              <a:rPr lang="en-AU" sz="1000" baseline="0" dirty="0"/>
              <a:t>. Designers</a:t>
            </a:r>
          </a:p>
          <a:p>
            <a:pPr algn="l"/>
            <a:r>
              <a:rPr lang="en-AU" sz="1000" baseline="0" dirty="0"/>
              <a:t>. Government Bodies</a:t>
            </a:r>
          </a:p>
          <a:p>
            <a:pPr algn="l"/>
            <a:r>
              <a:rPr lang="en-AU" sz="1000" baseline="0" dirty="0"/>
              <a:t>. Local Government</a:t>
            </a:r>
          </a:p>
          <a:p>
            <a:pPr algn="l"/>
            <a:r>
              <a:rPr lang="en-AU" sz="1000" baseline="0" dirty="0"/>
              <a:t>. Planners</a:t>
            </a:r>
          </a:p>
          <a:p>
            <a:pPr algn="l"/>
            <a:r>
              <a:rPr lang="en-AU" sz="1000" baseline="0" dirty="0"/>
              <a:t>. Plumbers</a:t>
            </a:r>
          </a:p>
          <a:p>
            <a:pPr algn="l"/>
            <a:r>
              <a:rPr lang="en-AU" sz="1000" baseline="0" dirty="0"/>
              <a:t>. Providers</a:t>
            </a:r>
          </a:p>
          <a:p>
            <a:pPr algn="l"/>
            <a:r>
              <a:rPr lang="en-AU" sz="1000" baseline="0" dirty="0"/>
              <a:t>. Public</a:t>
            </a:r>
          </a:p>
          <a:p>
            <a:pPr algn="l"/>
            <a:r>
              <a:rPr lang="en-AU" sz="1000" baseline="0" dirty="0"/>
              <a:t>. Referral Authorities</a:t>
            </a:r>
          </a:p>
          <a:p>
            <a:pPr algn="ctr"/>
            <a:endParaRPr lang="en-AU" sz="1000" baseline="0" dirty="0"/>
          </a:p>
          <a:p>
            <a:endParaRPr lang="en-AU" sz="1100" dirty="0"/>
          </a:p>
        </p:txBody>
      </p:sp>
    </p:spTree>
    <p:extLst>
      <p:ext uri="{BB962C8B-B14F-4D97-AF65-F5344CB8AC3E}">
        <p14:creationId xmlns:p14="http://schemas.microsoft.com/office/powerpoint/2010/main" val="183489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79" name="Picture 7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81399" cy="6858000"/>
          </a:xfrm>
          <a:prstGeom prst="rect">
            <a:avLst/>
          </a:prstGeom>
        </p:spPr>
      </p:pic>
      <p:sp>
        <p:nvSpPr>
          <p:cNvPr id="2" name="Date Placeholder 1"/>
          <p:cNvSpPr>
            <a:spLocks noGrp="1"/>
          </p:cNvSpPr>
          <p:nvPr>
            <p:ph type="dt" sz="half" idx="10"/>
          </p:nvPr>
        </p:nvSpPr>
        <p:spPr/>
        <p:txBody>
          <a:bodyPr/>
          <a:lstStyle/>
          <a:p>
            <a:fld id="{53D7746F-0B64-4150-9E25-FA4EEDA7D934}" type="datetimeFigureOut">
              <a:rPr lang="en-AU" smtClean="0"/>
              <a:t>13/10/2023</a:t>
            </a:fld>
            <a:endParaRPr lang="en-AU"/>
          </a:p>
        </p:txBody>
      </p:sp>
      <p:sp>
        <p:nvSpPr>
          <p:cNvPr id="4" name="Slide Number Placeholder 3"/>
          <p:cNvSpPr>
            <a:spLocks noGrp="1"/>
          </p:cNvSpPr>
          <p:nvPr>
            <p:ph type="sldNum" sz="quarter" idx="12"/>
          </p:nvPr>
        </p:nvSpPr>
        <p:spPr/>
        <p:txBody>
          <a:bodyPr/>
          <a:lstStyle/>
          <a:p>
            <a:fld id="{C2BABB7A-998C-4D24-A40C-2715D2A81737}" type="slidenum">
              <a:rPr lang="en-AU" smtClean="0"/>
              <a:t>‹#›</a:t>
            </a:fld>
            <a:endParaRPr lang="en-AU"/>
          </a:p>
        </p:txBody>
      </p:sp>
      <p:sp>
        <p:nvSpPr>
          <p:cNvPr id="78" name="object 4"/>
          <p:cNvSpPr/>
          <p:nvPr userDrawn="1"/>
        </p:nvSpPr>
        <p:spPr>
          <a:xfrm rot="10800000">
            <a:off x="2327434" y="-1"/>
            <a:ext cx="3903246" cy="6858000"/>
          </a:xfrm>
          <a:custGeom>
            <a:avLst/>
            <a:gdLst/>
            <a:ahLst/>
            <a:cxnLst/>
            <a:rect l="l" t="t" r="r" b="b"/>
            <a:pathLst>
              <a:path w="5572125" h="11303000">
                <a:moveTo>
                  <a:pt x="2686718" y="0"/>
                </a:moveTo>
                <a:lnTo>
                  <a:pt x="0" y="0"/>
                </a:lnTo>
                <a:lnTo>
                  <a:pt x="2884859" y="11302790"/>
                </a:lnTo>
                <a:lnTo>
                  <a:pt x="5571565" y="11302790"/>
                </a:lnTo>
                <a:lnTo>
                  <a:pt x="2686718" y="0"/>
                </a:lnTo>
                <a:close/>
              </a:path>
            </a:pathLst>
          </a:custGeom>
          <a:solidFill>
            <a:srgbClr val="2E5665"/>
          </a:solidFill>
        </p:spPr>
        <p:txBody>
          <a:bodyPr wrap="square" lIns="0" tIns="0" rIns="0" bIns="0" rtlCol="0"/>
          <a:lstStyle/>
          <a:p>
            <a:endParaRPr dirty="0"/>
          </a:p>
        </p:txBody>
      </p:sp>
    </p:spTree>
    <p:extLst>
      <p:ext uri="{BB962C8B-B14F-4D97-AF65-F5344CB8AC3E}">
        <p14:creationId xmlns:p14="http://schemas.microsoft.com/office/powerpoint/2010/main" val="103013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ayout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a:stretch/>
        </p:blipFill>
        <p:spPr>
          <a:xfrm>
            <a:off x="4284920" y="0"/>
            <a:ext cx="8013109" cy="6859794"/>
          </a:xfrm>
          <a:prstGeom prst="rect">
            <a:avLst/>
          </a:prstGeom>
        </p:spPr>
      </p:pic>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223919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Layout 3">
    <p:spTree>
      <p:nvGrpSpPr>
        <p:cNvPr id="1" name=""/>
        <p:cNvGrpSpPr/>
        <p:nvPr/>
      </p:nvGrpSpPr>
      <p:grpSpPr>
        <a:xfrm>
          <a:off x="0" y="0"/>
          <a:ext cx="0" cy="0"/>
          <a:chOff x="0" y="0"/>
          <a:chExt cx="0" cy="0"/>
        </a:xfrm>
      </p:grpSpPr>
      <p:sp>
        <p:nvSpPr>
          <p:cNvPr id="6" name="object 2"/>
          <p:cNvSpPr/>
          <p:nvPr userDrawn="1"/>
        </p:nvSpPr>
        <p:spPr>
          <a:xfrm>
            <a:off x="2443716" y="1"/>
            <a:ext cx="7304568" cy="6857999"/>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latin typeface="Gill Sans MT" panose="020B0502020104020203" pitchFamily="34" charset="0"/>
            </a:endParaRPr>
          </a:p>
        </p:txBody>
      </p:sp>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a:p>
        </p:txBody>
      </p:sp>
    </p:spTree>
    <p:extLst>
      <p:ext uri="{BB962C8B-B14F-4D97-AF65-F5344CB8AC3E}">
        <p14:creationId xmlns:p14="http://schemas.microsoft.com/office/powerpoint/2010/main" val="407703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8494"/>
          </a:xfrm>
        </p:spPr>
        <p:txBody>
          <a:bodyPr/>
          <a:lstStyle>
            <a:lvl1pPr algn="ctr">
              <a:defRPr>
                <a:solidFill>
                  <a:schemeClr val="tx2"/>
                </a:solidFill>
              </a:defRPr>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53D7746F-0B64-4150-9E25-FA4EEDA7D934}" type="datetimeFigureOut">
              <a:rPr lang="en-AU" smtClean="0"/>
              <a:t>13/10/2023</a:t>
            </a:fld>
            <a:endParaRPr lang="en-AU"/>
          </a:p>
        </p:txBody>
      </p:sp>
      <p:sp>
        <p:nvSpPr>
          <p:cNvPr id="5" name="Slide Number Placeholder 4"/>
          <p:cNvSpPr>
            <a:spLocks noGrp="1"/>
          </p:cNvSpPr>
          <p:nvPr>
            <p:ph type="sldNum" sz="quarter" idx="12"/>
          </p:nvPr>
        </p:nvSpPr>
        <p:spPr/>
        <p:txBody>
          <a:bodyPr/>
          <a:lstStyle/>
          <a:p>
            <a:fld id="{C2BABB7A-998C-4D24-A40C-2715D2A81737}" type="slidenum">
              <a:rPr lang="en-AU" smtClean="0"/>
              <a:t>‹#›</a:t>
            </a:fld>
            <a:endParaRPr lang="en-AU"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8200" y="1726832"/>
            <a:ext cx="4487728" cy="4476306"/>
          </a:xfrm>
          <a:prstGeom prst="rect">
            <a:avLst/>
          </a:prstGeom>
        </p:spPr>
      </p:pic>
    </p:spTree>
    <p:extLst>
      <p:ext uri="{BB962C8B-B14F-4D97-AF65-F5344CB8AC3E}">
        <p14:creationId xmlns:p14="http://schemas.microsoft.com/office/powerpoint/2010/main" val="160817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7746F-0B64-4150-9E25-FA4EEDA7D934}" type="datetimeFigureOut">
              <a:rPr lang="en-AU" smtClean="0"/>
              <a:t>13/10/2023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ABB7A-998C-4D24-A40C-2715D2A81737}" type="slidenum">
              <a:rPr lang="en-AU" smtClean="0"/>
              <a:t>‹#›</a:t>
            </a:fld>
            <a:endParaRPr lang="en-AU"/>
          </a:p>
        </p:txBody>
      </p:sp>
    </p:spTree>
    <p:extLst>
      <p:ext uri="{BB962C8B-B14F-4D97-AF65-F5344CB8AC3E}">
        <p14:creationId xmlns:p14="http://schemas.microsoft.com/office/powerpoint/2010/main" val="1964327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7746F-0B64-4150-9E25-FA4EEDA7D934}" type="datetimeFigureOut">
              <a:rPr lang="en-AU" smtClean="0"/>
              <a:t>13/10/2023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ABB7A-998C-4D24-A40C-2715D2A81737}" type="slidenum">
              <a:rPr lang="en-AU" smtClean="0"/>
              <a:t>‹#›</a:t>
            </a:fld>
            <a:endParaRPr lang="en-AU"/>
          </a:p>
        </p:txBody>
      </p:sp>
    </p:spTree>
    <p:extLst>
      <p:ext uri="{BB962C8B-B14F-4D97-AF65-F5344CB8AC3E}">
        <p14:creationId xmlns:p14="http://schemas.microsoft.com/office/powerpoint/2010/main" val="5650703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txStyles>
    <p:titleStyle>
      <a:lvl1pPr algn="l" defTabSz="914400" rtl="0" eaLnBrk="1" latinLnBrk="0" hangingPunct="1">
        <a:lnSpc>
          <a:spcPct val="90000"/>
        </a:lnSpc>
        <a:spcBef>
          <a:spcPct val="0"/>
        </a:spcBef>
        <a:buNone/>
        <a:defRPr sz="4400" kern="1200">
          <a:solidFill>
            <a:schemeClr val="tx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hyperlink" Target="https://portal.planbuild.tas.gov.au/external/enquiry" TargetMode="Externa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hyperlink" Target="https://www.planbuild.tas.gov.au/" TargetMode="Externa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hyperlink" Target="https://vimeo.com/847865150/704b1f36df?share=copy"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316498-E5B3-5A6E-152E-995035483DD5}"/>
              </a:ext>
            </a:extLst>
          </p:cNvPr>
          <p:cNvSpPr/>
          <p:nvPr/>
        </p:nvSpPr>
        <p:spPr>
          <a:xfrm>
            <a:off x="1706364" y="1199865"/>
            <a:ext cx="8779272" cy="39395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5400" dirty="0">
                <a:solidFill>
                  <a:srgbClr val="2B5566"/>
                </a:solidFill>
                <a:latin typeface="Gill Sans MT" panose="020B0502020104020203"/>
              </a:rPr>
              <a:t>PlanBuild Tasmania</a:t>
            </a:r>
            <a:endParaRPr lang="en-AU" sz="3600" noProof="0" dirty="0">
              <a:solidFill>
                <a:srgbClr val="2B5566"/>
              </a:solidFill>
              <a:latin typeface="Gill Sans MT" panose="020B0502020104020203"/>
            </a:endParaRPr>
          </a:p>
          <a:p>
            <a:pPr lvl="0" algn="ctr">
              <a:defRPr/>
            </a:pPr>
            <a:br>
              <a:rPr lang="en-AU" sz="3200" noProof="0" dirty="0">
                <a:solidFill>
                  <a:srgbClr val="2B5566"/>
                </a:solidFill>
                <a:latin typeface="Gill Sans MT" panose="020B0502020104020203"/>
              </a:rPr>
            </a:br>
            <a:r>
              <a:rPr lang="en-AU" sz="4000" dirty="0">
                <a:solidFill>
                  <a:srgbClr val="2B5566"/>
                </a:solidFill>
              </a:rPr>
              <a:t>Application Services End-user Training </a:t>
            </a:r>
            <a:endParaRPr lang="en-AU" sz="4000" noProof="0" dirty="0">
              <a:solidFill>
                <a:srgbClr val="2B5566"/>
              </a:solidFill>
              <a:latin typeface="Gill Sans MT" panose="020B050202010402020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0" b="0" i="0" u="none" strike="noStrike" kern="1200" cap="none" spc="0" normalizeH="0" baseline="0" dirty="0">
              <a:ln>
                <a:noFill/>
              </a:ln>
              <a:solidFill>
                <a:srgbClr val="2B5566"/>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AU" sz="4000" noProof="0" dirty="0">
                <a:solidFill>
                  <a:srgbClr val="2B5566"/>
                </a:solidFill>
                <a:latin typeface="Gill Sans MT" panose="020B0502020104020203"/>
              </a:rPr>
              <a:t>- Getting Started -</a:t>
            </a:r>
            <a:endParaRPr kumimoji="0" lang="en-AU" sz="4000" b="0" i="0" u="none" strike="noStrike" kern="1200" cap="none" spc="0" normalizeH="0" baseline="0" noProof="0" dirty="0">
              <a:ln>
                <a:noFill/>
              </a:ln>
              <a:solidFill>
                <a:srgbClr val="2B5566"/>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srgbClr val="2B5566"/>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EDFC59DF-5EA1-8D6B-84EC-F407A1F62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907" y="4249712"/>
            <a:ext cx="2235807" cy="2068122"/>
          </a:xfrm>
          <a:prstGeom prst="rect">
            <a:avLst/>
          </a:prstGeom>
        </p:spPr>
      </p:pic>
    </p:spTree>
    <p:custDataLst>
      <p:tags r:id="rId1"/>
    </p:custDataLst>
    <p:extLst>
      <p:ext uri="{BB962C8B-B14F-4D97-AF65-F5344CB8AC3E}">
        <p14:creationId xmlns:p14="http://schemas.microsoft.com/office/powerpoint/2010/main" val="223516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Dashboard Navigation</a:t>
            </a:r>
          </a:p>
        </p:txBody>
      </p:sp>
      <p:pic>
        <p:nvPicPr>
          <p:cNvPr id="4" name="Picture 3">
            <a:extLst>
              <a:ext uri="{FF2B5EF4-FFF2-40B4-BE49-F238E27FC236}">
                <a16:creationId xmlns:a16="http://schemas.microsoft.com/office/drawing/2014/main" id="{7B3370CB-73CB-48E2-9CDC-5CC105158933}"/>
              </a:ext>
            </a:extLst>
          </p:cNvPr>
          <p:cNvPicPr>
            <a:picLocks noChangeAspect="1"/>
          </p:cNvPicPr>
          <p:nvPr/>
        </p:nvPicPr>
        <p:blipFill>
          <a:blip r:embed="rId4"/>
          <a:stretch>
            <a:fillRect/>
          </a:stretch>
        </p:blipFill>
        <p:spPr>
          <a:xfrm>
            <a:off x="276952" y="848047"/>
            <a:ext cx="11638095" cy="5161905"/>
          </a:xfrm>
          <a:prstGeom prst="rect">
            <a:avLst/>
          </a:prstGeom>
        </p:spPr>
      </p:pic>
    </p:spTree>
    <p:custDataLst>
      <p:tags r:id="rId1"/>
    </p:custDataLst>
    <p:extLst>
      <p:ext uri="{BB962C8B-B14F-4D97-AF65-F5344CB8AC3E}">
        <p14:creationId xmlns:p14="http://schemas.microsoft.com/office/powerpoint/2010/main" val="417749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Dashboard Navigation</a:t>
            </a:r>
          </a:p>
        </p:txBody>
      </p:sp>
      <p:pic>
        <p:nvPicPr>
          <p:cNvPr id="4" name="Picture 3" descr="A screenshot of a computer&#10;&#10;Description automatically generated">
            <a:extLst>
              <a:ext uri="{FF2B5EF4-FFF2-40B4-BE49-F238E27FC236}">
                <a16:creationId xmlns:a16="http://schemas.microsoft.com/office/drawing/2014/main" id="{FC930ADA-476E-5D0C-EA70-F5BA05762A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82" t="37361" r="13769" b="6165"/>
          <a:stretch/>
        </p:blipFill>
        <p:spPr>
          <a:xfrm>
            <a:off x="336000" y="1214317"/>
            <a:ext cx="11520000" cy="5426468"/>
          </a:xfrm>
          <a:prstGeom prst="rect">
            <a:avLst/>
          </a:prstGeom>
        </p:spPr>
        <p:style>
          <a:lnRef idx="0">
            <a:schemeClr val="accent1"/>
          </a:lnRef>
          <a:fillRef idx="3">
            <a:schemeClr val="accent1"/>
          </a:fillRef>
          <a:effectRef idx="3">
            <a:schemeClr val="accent1"/>
          </a:effectRef>
          <a:fontRef idx="minor">
            <a:schemeClr val="lt1"/>
          </a:fontRef>
        </p:style>
      </p:pic>
    </p:spTree>
    <p:custDataLst>
      <p:tags r:id="rId1"/>
    </p:custDataLst>
    <p:extLst>
      <p:ext uri="{BB962C8B-B14F-4D97-AF65-F5344CB8AC3E}">
        <p14:creationId xmlns:p14="http://schemas.microsoft.com/office/powerpoint/2010/main" val="185306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CFB9-39F2-C895-38D2-B0C6E80CD7DC}"/>
              </a:ext>
            </a:extLst>
          </p:cNvPr>
          <p:cNvSpPr>
            <a:spLocks noGrp="1"/>
          </p:cNvSpPr>
          <p:nvPr>
            <p:ph type="title"/>
          </p:nvPr>
        </p:nvSpPr>
        <p:spPr/>
        <p:txBody>
          <a:bodyPr>
            <a:normAutofit/>
          </a:bodyPr>
          <a:lstStyle/>
          <a:p>
            <a:r>
              <a:rPr lang="en-AU" dirty="0"/>
              <a:t>PlanBuild Hierarchy and Navigation</a:t>
            </a:r>
          </a:p>
        </p:txBody>
      </p:sp>
      <p:pic>
        <p:nvPicPr>
          <p:cNvPr id="4" name="Picture 3">
            <a:extLst>
              <a:ext uri="{FF2B5EF4-FFF2-40B4-BE49-F238E27FC236}">
                <a16:creationId xmlns:a16="http://schemas.microsoft.com/office/drawing/2014/main" id="{80DF7754-74C9-4120-A9E6-B57489E3FBD6}"/>
              </a:ext>
            </a:extLst>
          </p:cNvPr>
          <p:cNvPicPr>
            <a:picLocks noChangeAspect="1"/>
          </p:cNvPicPr>
          <p:nvPr/>
        </p:nvPicPr>
        <p:blipFill>
          <a:blip r:embed="rId4"/>
          <a:stretch>
            <a:fillRect/>
          </a:stretch>
        </p:blipFill>
        <p:spPr>
          <a:xfrm>
            <a:off x="168000" y="1795738"/>
            <a:ext cx="11856000" cy="3266524"/>
          </a:xfrm>
          <a:prstGeom prst="rect">
            <a:avLst/>
          </a:prstGeom>
        </p:spPr>
      </p:pic>
    </p:spTree>
    <p:custDataLst>
      <p:tags r:id="rId1"/>
    </p:custDataLst>
    <p:extLst>
      <p:ext uri="{BB962C8B-B14F-4D97-AF65-F5344CB8AC3E}">
        <p14:creationId xmlns:p14="http://schemas.microsoft.com/office/powerpoint/2010/main" val="61875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021DC4-7353-46BF-9E68-BD12C75FA74F}"/>
              </a:ext>
            </a:extLst>
          </p:cNvPr>
          <p:cNvSpPr txBox="1">
            <a:spLocks/>
          </p:cNvSpPr>
          <p:nvPr/>
        </p:nvSpPr>
        <p:spPr>
          <a:xfrm>
            <a:off x="567906" y="174625"/>
            <a:ext cx="10515600" cy="6801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chemeClr val="tx2"/>
                </a:solidFill>
                <a:latin typeface="Gill Sans MT" panose="020B0502020104020203" pitchFamily="34" charset="0"/>
                <a:ea typeface="+mj-ea"/>
                <a:cs typeface="+mj-cs"/>
              </a:defRPr>
            </a:lvl1pPr>
          </a:lstStyle>
          <a:p>
            <a:r>
              <a:rPr lang="en-AU" dirty="0"/>
              <a:t>Searching &amp; References</a:t>
            </a:r>
          </a:p>
        </p:txBody>
      </p:sp>
      <p:sp>
        <p:nvSpPr>
          <p:cNvPr id="4" name="Rectangle 3">
            <a:extLst>
              <a:ext uri="{FF2B5EF4-FFF2-40B4-BE49-F238E27FC236}">
                <a16:creationId xmlns:a16="http://schemas.microsoft.com/office/drawing/2014/main" id="{34F2BEB2-5DBB-4A75-8351-E26A25B20F7F}"/>
              </a:ext>
            </a:extLst>
          </p:cNvPr>
          <p:cNvSpPr/>
          <p:nvPr/>
        </p:nvSpPr>
        <p:spPr>
          <a:xfrm>
            <a:off x="8757916" y="2778120"/>
            <a:ext cx="3661435" cy="1546577"/>
          </a:xfrm>
          <a:prstGeom prst="rect">
            <a:avLst/>
          </a:prstGeom>
        </p:spPr>
        <p:txBody>
          <a:bodyPr wrap="square">
            <a:spAutoFit/>
          </a:bodyPr>
          <a:lstStyle/>
          <a:p>
            <a:pPr marL="457200" indent="-457200">
              <a:spcAft>
                <a:spcPts val="900"/>
              </a:spcAft>
              <a:buAutoNum type="arabicPeriod"/>
            </a:pPr>
            <a:r>
              <a:rPr lang="en-AU" dirty="0">
                <a:solidFill>
                  <a:schemeClr val="accent1"/>
                </a:solidFill>
              </a:rPr>
              <a:t>PlanBuild Reference</a:t>
            </a:r>
          </a:p>
          <a:p>
            <a:pPr marL="457200" indent="-457200">
              <a:spcAft>
                <a:spcPts val="900"/>
              </a:spcAft>
              <a:buAutoNum type="arabicPeriod"/>
            </a:pPr>
            <a:r>
              <a:rPr lang="en-AU" dirty="0">
                <a:solidFill>
                  <a:schemeClr val="accent1"/>
                </a:solidFill>
              </a:rPr>
              <a:t>TasWater Reference (optional)</a:t>
            </a:r>
          </a:p>
          <a:p>
            <a:pPr marL="457200" indent="-457200">
              <a:spcAft>
                <a:spcPts val="900"/>
              </a:spcAft>
              <a:buAutoNum type="arabicPeriod"/>
            </a:pPr>
            <a:r>
              <a:rPr lang="en-AU" dirty="0">
                <a:solidFill>
                  <a:schemeClr val="accent1"/>
                </a:solidFill>
              </a:rPr>
              <a:t>Project Reference</a:t>
            </a:r>
          </a:p>
          <a:p>
            <a:pPr marL="457200" indent="-457200">
              <a:spcAft>
                <a:spcPts val="900"/>
              </a:spcAft>
              <a:buAutoNum type="arabicPeriod"/>
            </a:pPr>
            <a:r>
              <a:rPr lang="en-AU" dirty="0">
                <a:solidFill>
                  <a:schemeClr val="accent1"/>
                </a:solidFill>
              </a:rPr>
              <a:t>Sub Project Reference </a:t>
            </a:r>
          </a:p>
        </p:txBody>
      </p:sp>
      <p:sp>
        <p:nvSpPr>
          <p:cNvPr id="5" name="Rectangle 4">
            <a:extLst>
              <a:ext uri="{FF2B5EF4-FFF2-40B4-BE49-F238E27FC236}">
                <a16:creationId xmlns:a16="http://schemas.microsoft.com/office/drawing/2014/main" id="{24289D79-B949-4F95-94AB-335A3EC71069}"/>
              </a:ext>
            </a:extLst>
          </p:cNvPr>
          <p:cNvSpPr/>
          <p:nvPr/>
        </p:nvSpPr>
        <p:spPr>
          <a:xfrm>
            <a:off x="362125" y="6086071"/>
            <a:ext cx="11443913" cy="400110"/>
          </a:xfrm>
          <a:prstGeom prst="rect">
            <a:avLst/>
          </a:prstGeom>
        </p:spPr>
        <p:txBody>
          <a:bodyPr wrap="square">
            <a:spAutoFit/>
          </a:bodyPr>
          <a:lstStyle/>
          <a:p>
            <a:pPr>
              <a:spcAft>
                <a:spcPts val="900"/>
              </a:spcAft>
            </a:pPr>
            <a:r>
              <a:rPr lang="en-AU" sz="2000" i="1" dirty="0">
                <a:solidFill>
                  <a:schemeClr val="accent1"/>
                </a:solidFill>
              </a:rPr>
              <a:t>Hint:  You can use the panels above to navigate back to the Property, Project or Sub Project! </a:t>
            </a:r>
          </a:p>
        </p:txBody>
      </p:sp>
      <p:pic>
        <p:nvPicPr>
          <p:cNvPr id="6" name="Picture 5">
            <a:extLst>
              <a:ext uri="{FF2B5EF4-FFF2-40B4-BE49-F238E27FC236}">
                <a16:creationId xmlns:a16="http://schemas.microsoft.com/office/drawing/2014/main" id="{E03ED11D-03F8-497E-B080-B55941FFBE6C}"/>
              </a:ext>
            </a:extLst>
          </p:cNvPr>
          <p:cNvPicPr>
            <a:picLocks noChangeAspect="1"/>
          </p:cNvPicPr>
          <p:nvPr/>
        </p:nvPicPr>
        <p:blipFill>
          <a:blip r:embed="rId3"/>
          <a:stretch>
            <a:fillRect/>
          </a:stretch>
        </p:blipFill>
        <p:spPr>
          <a:xfrm>
            <a:off x="224352" y="1583262"/>
            <a:ext cx="8533564" cy="3936292"/>
          </a:xfrm>
          <a:prstGeom prst="rect">
            <a:avLst/>
          </a:prstGeom>
        </p:spPr>
      </p:pic>
    </p:spTree>
    <p:extLst>
      <p:ext uri="{BB962C8B-B14F-4D97-AF65-F5344CB8AC3E}">
        <p14:creationId xmlns:p14="http://schemas.microsoft.com/office/powerpoint/2010/main" val="297175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C5DB-8666-92A0-84D5-CBF799DE6B15}"/>
              </a:ext>
            </a:extLst>
          </p:cNvPr>
          <p:cNvSpPr>
            <a:spLocks noGrp="1"/>
          </p:cNvSpPr>
          <p:nvPr>
            <p:ph type="title"/>
          </p:nvPr>
        </p:nvSpPr>
        <p:spPr/>
        <p:txBody>
          <a:bodyPr/>
          <a:lstStyle/>
          <a:p>
            <a:r>
              <a:rPr lang="en-AU" dirty="0"/>
              <a:t>Searching &amp; References</a:t>
            </a:r>
          </a:p>
        </p:txBody>
      </p:sp>
      <p:sp>
        <p:nvSpPr>
          <p:cNvPr id="10" name="Rectangle 9">
            <a:extLst>
              <a:ext uri="{FF2B5EF4-FFF2-40B4-BE49-F238E27FC236}">
                <a16:creationId xmlns:a16="http://schemas.microsoft.com/office/drawing/2014/main" id="{35D529FE-752A-384A-3B76-B09A7888C854}"/>
              </a:ext>
            </a:extLst>
          </p:cNvPr>
          <p:cNvSpPr/>
          <p:nvPr/>
        </p:nvSpPr>
        <p:spPr>
          <a:xfrm>
            <a:off x="8757916" y="2778120"/>
            <a:ext cx="3661435" cy="1546577"/>
          </a:xfrm>
          <a:prstGeom prst="rect">
            <a:avLst/>
          </a:prstGeom>
        </p:spPr>
        <p:txBody>
          <a:bodyPr wrap="square">
            <a:spAutoFit/>
          </a:bodyPr>
          <a:lstStyle/>
          <a:p>
            <a:pPr marL="457200" indent="-457200">
              <a:spcAft>
                <a:spcPts val="900"/>
              </a:spcAft>
              <a:buAutoNum type="arabicPeriod"/>
            </a:pPr>
            <a:r>
              <a:rPr lang="en-AU" dirty="0">
                <a:solidFill>
                  <a:schemeClr val="accent1"/>
                </a:solidFill>
              </a:rPr>
              <a:t>PlanBuild Reference</a:t>
            </a:r>
          </a:p>
          <a:p>
            <a:pPr marL="457200" indent="-457200">
              <a:spcAft>
                <a:spcPts val="900"/>
              </a:spcAft>
              <a:buAutoNum type="arabicPeriod"/>
            </a:pPr>
            <a:r>
              <a:rPr lang="en-AU" dirty="0">
                <a:solidFill>
                  <a:schemeClr val="accent1"/>
                </a:solidFill>
              </a:rPr>
              <a:t>Council Reference (optional)</a:t>
            </a:r>
          </a:p>
          <a:p>
            <a:pPr marL="457200" indent="-457200">
              <a:spcAft>
                <a:spcPts val="900"/>
              </a:spcAft>
              <a:buAutoNum type="arabicPeriod"/>
            </a:pPr>
            <a:r>
              <a:rPr lang="en-AU" dirty="0">
                <a:solidFill>
                  <a:schemeClr val="accent1"/>
                </a:solidFill>
              </a:rPr>
              <a:t>Project Reference</a:t>
            </a:r>
          </a:p>
          <a:p>
            <a:pPr marL="457200" indent="-457200">
              <a:spcAft>
                <a:spcPts val="900"/>
              </a:spcAft>
              <a:buAutoNum type="arabicPeriod"/>
            </a:pPr>
            <a:r>
              <a:rPr lang="en-AU" dirty="0">
                <a:solidFill>
                  <a:schemeClr val="accent1"/>
                </a:solidFill>
              </a:rPr>
              <a:t>Sub Project Reference </a:t>
            </a:r>
          </a:p>
        </p:txBody>
      </p:sp>
      <p:sp>
        <p:nvSpPr>
          <p:cNvPr id="11" name="Rectangle 10">
            <a:extLst>
              <a:ext uri="{FF2B5EF4-FFF2-40B4-BE49-F238E27FC236}">
                <a16:creationId xmlns:a16="http://schemas.microsoft.com/office/drawing/2014/main" id="{35D529FE-752A-384A-3B76-B09A7888C854}"/>
              </a:ext>
            </a:extLst>
          </p:cNvPr>
          <p:cNvSpPr/>
          <p:nvPr/>
        </p:nvSpPr>
        <p:spPr>
          <a:xfrm>
            <a:off x="362125" y="6086071"/>
            <a:ext cx="11443913" cy="400110"/>
          </a:xfrm>
          <a:prstGeom prst="rect">
            <a:avLst/>
          </a:prstGeom>
        </p:spPr>
        <p:txBody>
          <a:bodyPr wrap="square">
            <a:spAutoFit/>
          </a:bodyPr>
          <a:lstStyle/>
          <a:p>
            <a:pPr>
              <a:spcAft>
                <a:spcPts val="900"/>
              </a:spcAft>
            </a:pPr>
            <a:r>
              <a:rPr lang="en-AU" sz="2000" i="1" dirty="0">
                <a:solidFill>
                  <a:schemeClr val="accent1"/>
                </a:solidFill>
              </a:rPr>
              <a:t>Hint:  You can use the panels above to navigate back to the Property, Project or Sub Project! </a:t>
            </a:r>
          </a:p>
        </p:txBody>
      </p:sp>
      <p:pic>
        <p:nvPicPr>
          <p:cNvPr id="5" name="Picture 4">
            <a:extLst>
              <a:ext uri="{FF2B5EF4-FFF2-40B4-BE49-F238E27FC236}">
                <a16:creationId xmlns:a16="http://schemas.microsoft.com/office/drawing/2014/main" id="{61EAB49F-83D2-0A00-E609-581939A03B1F}"/>
              </a:ext>
            </a:extLst>
          </p:cNvPr>
          <p:cNvPicPr>
            <a:picLocks noChangeAspect="1"/>
          </p:cNvPicPr>
          <p:nvPr/>
        </p:nvPicPr>
        <p:blipFill rotWithShape="1">
          <a:blip r:embed="rId4">
            <a:extLst>
              <a:ext uri="{28A0092B-C50C-407E-A947-70E740481C1C}">
                <a14:useLocalDpi xmlns:a14="http://schemas.microsoft.com/office/drawing/2010/main" val="0"/>
              </a:ext>
            </a:extLst>
          </a:blip>
          <a:srcRect l="5492" r="10627" b="208"/>
          <a:stretch/>
        </p:blipFill>
        <p:spPr>
          <a:xfrm>
            <a:off x="362125" y="1296656"/>
            <a:ext cx="8064309" cy="4509503"/>
          </a:xfrm>
          <a:prstGeom prst="rect">
            <a:avLst/>
          </a:prstGeom>
        </p:spPr>
        <p:style>
          <a:lnRef idx="0">
            <a:schemeClr val="accent1"/>
          </a:lnRef>
          <a:fillRef idx="3">
            <a:schemeClr val="accent1"/>
          </a:fillRef>
          <a:effectRef idx="3">
            <a:schemeClr val="accent1"/>
          </a:effectRef>
          <a:fontRef idx="minor">
            <a:schemeClr val="lt1"/>
          </a:fontRef>
        </p:style>
      </p:pic>
    </p:spTree>
    <p:custDataLst>
      <p:tags r:id="rId1"/>
    </p:custDataLst>
    <p:extLst>
      <p:ext uri="{BB962C8B-B14F-4D97-AF65-F5344CB8AC3E}">
        <p14:creationId xmlns:p14="http://schemas.microsoft.com/office/powerpoint/2010/main" val="161103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021DC4-7353-46BF-9E68-BD12C75FA74F}"/>
              </a:ext>
            </a:extLst>
          </p:cNvPr>
          <p:cNvSpPr txBox="1">
            <a:spLocks/>
          </p:cNvSpPr>
          <p:nvPr/>
        </p:nvSpPr>
        <p:spPr>
          <a:xfrm>
            <a:off x="567906" y="174625"/>
            <a:ext cx="10515600" cy="6801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chemeClr val="tx2"/>
                </a:solidFill>
                <a:latin typeface="Gill Sans MT" panose="020B0502020104020203" pitchFamily="34" charset="0"/>
                <a:ea typeface="+mj-ea"/>
                <a:cs typeface="+mj-cs"/>
              </a:defRPr>
            </a:lvl1pPr>
          </a:lstStyle>
          <a:p>
            <a:r>
              <a:rPr lang="en-AU" dirty="0"/>
              <a:t>Searching &amp; References</a:t>
            </a:r>
          </a:p>
        </p:txBody>
      </p:sp>
      <p:sp>
        <p:nvSpPr>
          <p:cNvPr id="4" name="Rectangle 3">
            <a:extLst>
              <a:ext uri="{FF2B5EF4-FFF2-40B4-BE49-F238E27FC236}">
                <a16:creationId xmlns:a16="http://schemas.microsoft.com/office/drawing/2014/main" id="{34F2BEB2-5DBB-4A75-8351-E26A25B20F7F}"/>
              </a:ext>
            </a:extLst>
          </p:cNvPr>
          <p:cNvSpPr/>
          <p:nvPr/>
        </p:nvSpPr>
        <p:spPr>
          <a:xfrm>
            <a:off x="8757916" y="2778120"/>
            <a:ext cx="3661435" cy="1546577"/>
          </a:xfrm>
          <a:prstGeom prst="rect">
            <a:avLst/>
          </a:prstGeom>
        </p:spPr>
        <p:txBody>
          <a:bodyPr wrap="square">
            <a:spAutoFit/>
          </a:bodyPr>
          <a:lstStyle/>
          <a:p>
            <a:pPr marL="457200" indent="-457200">
              <a:spcAft>
                <a:spcPts val="900"/>
              </a:spcAft>
              <a:buAutoNum type="arabicPeriod"/>
            </a:pPr>
            <a:r>
              <a:rPr lang="en-AU" dirty="0">
                <a:solidFill>
                  <a:schemeClr val="accent1"/>
                </a:solidFill>
              </a:rPr>
              <a:t>PlanBuild Reference</a:t>
            </a:r>
          </a:p>
          <a:p>
            <a:pPr marL="457200" indent="-457200">
              <a:spcAft>
                <a:spcPts val="900"/>
              </a:spcAft>
              <a:buAutoNum type="arabicPeriod"/>
            </a:pPr>
            <a:r>
              <a:rPr lang="en-AU" dirty="0">
                <a:solidFill>
                  <a:schemeClr val="accent1"/>
                </a:solidFill>
              </a:rPr>
              <a:t>TasWater Reference (optional)</a:t>
            </a:r>
          </a:p>
          <a:p>
            <a:pPr marL="457200" indent="-457200">
              <a:spcAft>
                <a:spcPts val="900"/>
              </a:spcAft>
              <a:buAutoNum type="arabicPeriod"/>
            </a:pPr>
            <a:r>
              <a:rPr lang="en-AU" dirty="0">
                <a:solidFill>
                  <a:schemeClr val="accent1"/>
                </a:solidFill>
              </a:rPr>
              <a:t>Project Reference</a:t>
            </a:r>
          </a:p>
          <a:p>
            <a:pPr marL="457200" indent="-457200">
              <a:spcAft>
                <a:spcPts val="900"/>
              </a:spcAft>
              <a:buAutoNum type="arabicPeriod"/>
            </a:pPr>
            <a:r>
              <a:rPr lang="en-AU" dirty="0">
                <a:solidFill>
                  <a:schemeClr val="accent1"/>
                </a:solidFill>
              </a:rPr>
              <a:t>Sub Project Reference </a:t>
            </a:r>
          </a:p>
        </p:txBody>
      </p:sp>
      <p:sp>
        <p:nvSpPr>
          <p:cNvPr id="5" name="Rectangle 4">
            <a:extLst>
              <a:ext uri="{FF2B5EF4-FFF2-40B4-BE49-F238E27FC236}">
                <a16:creationId xmlns:a16="http://schemas.microsoft.com/office/drawing/2014/main" id="{24289D79-B949-4F95-94AB-335A3EC71069}"/>
              </a:ext>
            </a:extLst>
          </p:cNvPr>
          <p:cNvSpPr/>
          <p:nvPr/>
        </p:nvSpPr>
        <p:spPr>
          <a:xfrm>
            <a:off x="362125" y="6086071"/>
            <a:ext cx="11443913" cy="400110"/>
          </a:xfrm>
          <a:prstGeom prst="rect">
            <a:avLst/>
          </a:prstGeom>
        </p:spPr>
        <p:txBody>
          <a:bodyPr wrap="square">
            <a:spAutoFit/>
          </a:bodyPr>
          <a:lstStyle/>
          <a:p>
            <a:pPr>
              <a:spcAft>
                <a:spcPts val="900"/>
              </a:spcAft>
            </a:pPr>
            <a:r>
              <a:rPr lang="en-AU" sz="2000" i="1" dirty="0">
                <a:solidFill>
                  <a:schemeClr val="accent1"/>
                </a:solidFill>
              </a:rPr>
              <a:t>Hint:  You can use the panels above to navigate back to the Property, Project or Sub Project! </a:t>
            </a:r>
          </a:p>
        </p:txBody>
      </p:sp>
      <p:pic>
        <p:nvPicPr>
          <p:cNvPr id="7" name="Picture 6">
            <a:extLst>
              <a:ext uri="{FF2B5EF4-FFF2-40B4-BE49-F238E27FC236}">
                <a16:creationId xmlns:a16="http://schemas.microsoft.com/office/drawing/2014/main" id="{30BB3852-303A-4837-B81B-3A479F5C3FD3}"/>
              </a:ext>
            </a:extLst>
          </p:cNvPr>
          <p:cNvPicPr>
            <a:picLocks noChangeAspect="1"/>
          </p:cNvPicPr>
          <p:nvPr/>
        </p:nvPicPr>
        <p:blipFill>
          <a:blip r:embed="rId3"/>
          <a:stretch>
            <a:fillRect/>
          </a:stretch>
        </p:blipFill>
        <p:spPr>
          <a:xfrm>
            <a:off x="362125" y="1290832"/>
            <a:ext cx="8152233" cy="4521152"/>
          </a:xfrm>
          <a:prstGeom prst="rect">
            <a:avLst/>
          </a:prstGeom>
        </p:spPr>
      </p:pic>
    </p:spTree>
    <p:extLst>
      <p:ext uri="{BB962C8B-B14F-4D97-AF65-F5344CB8AC3E}">
        <p14:creationId xmlns:p14="http://schemas.microsoft.com/office/powerpoint/2010/main" val="1607312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456" y="5465424"/>
            <a:ext cx="2122609" cy="461665"/>
          </a:xfrm>
          <a:prstGeom prst="rect">
            <a:avLst/>
          </a:prstGeom>
        </p:spPr>
        <p:txBody>
          <a:bodyPr wrap="square">
            <a:spAutoFit/>
          </a:bodyPr>
          <a:lstStyle/>
          <a:p>
            <a:pPr>
              <a:spcAft>
                <a:spcPts val="900"/>
              </a:spcAft>
            </a:pPr>
            <a:r>
              <a:rPr lang="en-AU" sz="2400" dirty="0">
                <a:solidFill>
                  <a:schemeClr val="accent1"/>
                </a:solidFill>
              </a:rPr>
              <a:t>The search bar</a:t>
            </a:r>
          </a:p>
        </p:txBody>
      </p:sp>
      <p:pic>
        <p:nvPicPr>
          <p:cNvPr id="8" name="Picture 7" descr="A screenshot of a computer&#10;&#10;Description automatically generated">
            <a:extLst>
              <a:ext uri="{FF2B5EF4-FFF2-40B4-BE49-F238E27FC236}">
                <a16:creationId xmlns:a16="http://schemas.microsoft.com/office/drawing/2014/main" id="{82561B54-B8DA-BC3B-4414-4108458DD6CE}"/>
              </a:ext>
            </a:extLst>
          </p:cNvPr>
          <p:cNvPicPr>
            <a:picLocks noChangeAspect="1"/>
          </p:cNvPicPr>
          <p:nvPr/>
        </p:nvPicPr>
        <p:blipFill rotWithShape="1">
          <a:blip r:embed="rId4">
            <a:extLst>
              <a:ext uri="{28A0092B-C50C-407E-A947-70E740481C1C}">
                <a14:useLocalDpi xmlns:a14="http://schemas.microsoft.com/office/drawing/2010/main" val="0"/>
              </a:ext>
            </a:extLst>
          </a:blip>
          <a:srcRect r="53410"/>
          <a:stretch/>
        </p:blipFill>
        <p:spPr>
          <a:xfrm>
            <a:off x="403456" y="1323528"/>
            <a:ext cx="2465414" cy="4058696"/>
          </a:xfrm>
          <a:prstGeom prst="rect">
            <a:avLst/>
          </a:prstGeom>
        </p:spPr>
        <p:style>
          <a:lnRef idx="0">
            <a:schemeClr val="accent1"/>
          </a:lnRef>
          <a:fillRef idx="3">
            <a:schemeClr val="accent1"/>
          </a:fillRef>
          <a:effectRef idx="3">
            <a:schemeClr val="accent1"/>
          </a:effectRef>
          <a:fontRef idx="minor">
            <a:schemeClr val="lt1"/>
          </a:fontRef>
        </p:style>
      </p:pic>
      <p:sp>
        <p:nvSpPr>
          <p:cNvPr id="14" name="Rectangle 13">
            <a:extLst>
              <a:ext uri="{FF2B5EF4-FFF2-40B4-BE49-F238E27FC236}">
                <a16:creationId xmlns:a16="http://schemas.microsoft.com/office/drawing/2014/main" id="{F40518A0-3208-2C8C-7EE3-2590A324DE0F}"/>
              </a:ext>
            </a:extLst>
          </p:cNvPr>
          <p:cNvSpPr/>
          <p:nvPr/>
        </p:nvSpPr>
        <p:spPr>
          <a:xfrm>
            <a:off x="3522049" y="5465423"/>
            <a:ext cx="2122609" cy="461665"/>
          </a:xfrm>
          <a:prstGeom prst="rect">
            <a:avLst/>
          </a:prstGeom>
        </p:spPr>
        <p:txBody>
          <a:bodyPr wrap="square">
            <a:spAutoFit/>
          </a:bodyPr>
          <a:lstStyle/>
          <a:p>
            <a:pPr>
              <a:spcAft>
                <a:spcPts val="900"/>
              </a:spcAft>
            </a:pPr>
            <a:r>
              <a:rPr lang="en-AU" sz="2400" dirty="0">
                <a:solidFill>
                  <a:schemeClr val="accent1"/>
                </a:solidFill>
              </a:rPr>
              <a:t>Task Search</a:t>
            </a:r>
          </a:p>
        </p:txBody>
      </p:sp>
      <p:pic>
        <p:nvPicPr>
          <p:cNvPr id="16" name="Picture 15" descr="A screenshot of a computer&#10;&#10;Description automatically generated">
            <a:extLst>
              <a:ext uri="{FF2B5EF4-FFF2-40B4-BE49-F238E27FC236}">
                <a16:creationId xmlns:a16="http://schemas.microsoft.com/office/drawing/2014/main" id="{9020EA1D-C7AA-3646-87DB-7F3A1F82B2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877"/>
          <a:stretch/>
        </p:blipFill>
        <p:spPr>
          <a:xfrm>
            <a:off x="3480504" y="1363688"/>
            <a:ext cx="8191699" cy="4018536"/>
          </a:xfrm>
          <a:prstGeom prst="rect">
            <a:avLst/>
          </a:prstGeom>
        </p:spPr>
        <p:style>
          <a:lnRef idx="0">
            <a:schemeClr val="accent1"/>
          </a:lnRef>
          <a:fillRef idx="3">
            <a:schemeClr val="accent1"/>
          </a:fillRef>
          <a:effectRef idx="3">
            <a:schemeClr val="accent1"/>
          </a:effectRef>
          <a:fontRef idx="minor">
            <a:schemeClr val="lt1"/>
          </a:fontRef>
        </p:style>
      </p:pic>
      <p:sp>
        <p:nvSpPr>
          <p:cNvPr id="7" name="Title 1">
            <a:extLst>
              <a:ext uri="{FF2B5EF4-FFF2-40B4-BE49-F238E27FC236}">
                <a16:creationId xmlns:a16="http://schemas.microsoft.com/office/drawing/2014/main" id="{40D4C5DB-8666-92A0-84D5-CBF799DE6B15}"/>
              </a:ext>
            </a:extLst>
          </p:cNvPr>
          <p:cNvSpPr txBox="1">
            <a:spLocks/>
          </p:cNvSpPr>
          <p:nvPr/>
        </p:nvSpPr>
        <p:spPr>
          <a:xfrm>
            <a:off x="654403" y="140643"/>
            <a:ext cx="10515600" cy="68016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a:solidFill>
                  <a:schemeClr val="tx2"/>
                </a:solidFill>
                <a:latin typeface="Gill Sans MT" panose="020B0502020104020203" pitchFamily="34" charset="0"/>
                <a:ea typeface="+mj-ea"/>
                <a:cs typeface="+mj-cs"/>
              </a:defRPr>
            </a:lvl1pPr>
          </a:lstStyle>
          <a:p>
            <a:r>
              <a:rPr lang="en-AU" dirty="0"/>
              <a:t>Searching &amp; References</a:t>
            </a:r>
          </a:p>
        </p:txBody>
      </p:sp>
    </p:spTree>
    <p:custDataLst>
      <p:tags r:id="rId1"/>
    </p:custDataLst>
    <p:extLst>
      <p:ext uri="{BB962C8B-B14F-4D97-AF65-F5344CB8AC3E}">
        <p14:creationId xmlns:p14="http://schemas.microsoft.com/office/powerpoint/2010/main" val="91130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C5DB-8666-92A0-84D5-CBF799DE6B15}"/>
              </a:ext>
            </a:extLst>
          </p:cNvPr>
          <p:cNvSpPr>
            <a:spLocks noGrp="1"/>
          </p:cNvSpPr>
          <p:nvPr>
            <p:ph type="title"/>
          </p:nvPr>
        </p:nvSpPr>
        <p:spPr/>
        <p:txBody>
          <a:bodyPr/>
          <a:lstStyle/>
          <a:p>
            <a:r>
              <a:rPr lang="en-AU" dirty="0"/>
              <a:t>Searching &amp; References</a:t>
            </a:r>
          </a:p>
        </p:txBody>
      </p:sp>
      <p:sp>
        <p:nvSpPr>
          <p:cNvPr id="9" name="Rectangle 8">
            <a:extLst>
              <a:ext uri="{FF2B5EF4-FFF2-40B4-BE49-F238E27FC236}">
                <a16:creationId xmlns:a16="http://schemas.microsoft.com/office/drawing/2014/main" id="{F5B5EF7A-8C9E-6F8A-3A8C-D80EF8B44C64}"/>
              </a:ext>
            </a:extLst>
          </p:cNvPr>
          <p:cNvSpPr/>
          <p:nvPr/>
        </p:nvSpPr>
        <p:spPr>
          <a:xfrm>
            <a:off x="336000" y="5933261"/>
            <a:ext cx="6603061" cy="461665"/>
          </a:xfrm>
          <a:prstGeom prst="rect">
            <a:avLst/>
          </a:prstGeom>
        </p:spPr>
        <p:txBody>
          <a:bodyPr wrap="square">
            <a:spAutoFit/>
          </a:bodyPr>
          <a:lstStyle/>
          <a:p>
            <a:pPr>
              <a:spcAft>
                <a:spcPts val="900"/>
              </a:spcAft>
            </a:pPr>
            <a:r>
              <a:rPr lang="en-AU" sz="2400" dirty="0">
                <a:solidFill>
                  <a:schemeClr val="accent1"/>
                </a:solidFill>
              </a:rPr>
              <a:t>Application Search and report generating function</a:t>
            </a:r>
          </a:p>
        </p:txBody>
      </p:sp>
      <p:pic>
        <p:nvPicPr>
          <p:cNvPr id="4" name="Picture 3">
            <a:extLst>
              <a:ext uri="{FF2B5EF4-FFF2-40B4-BE49-F238E27FC236}">
                <a16:creationId xmlns:a16="http://schemas.microsoft.com/office/drawing/2014/main" id="{1672C156-0D7E-4B61-B786-9C4C4425B7DD}"/>
              </a:ext>
            </a:extLst>
          </p:cNvPr>
          <p:cNvPicPr>
            <a:picLocks noChangeAspect="1"/>
          </p:cNvPicPr>
          <p:nvPr/>
        </p:nvPicPr>
        <p:blipFill>
          <a:blip r:embed="rId4"/>
          <a:stretch>
            <a:fillRect/>
          </a:stretch>
        </p:blipFill>
        <p:spPr>
          <a:xfrm>
            <a:off x="644106" y="811850"/>
            <a:ext cx="10515600" cy="5126255"/>
          </a:xfrm>
          <a:prstGeom prst="rect">
            <a:avLst/>
          </a:prstGeom>
        </p:spPr>
      </p:pic>
    </p:spTree>
    <p:custDataLst>
      <p:tags r:id="rId1"/>
    </p:custDataLst>
    <p:extLst>
      <p:ext uri="{BB962C8B-B14F-4D97-AF65-F5344CB8AC3E}">
        <p14:creationId xmlns:p14="http://schemas.microsoft.com/office/powerpoint/2010/main" val="65891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PlanBuild Statuses</a:t>
            </a:r>
          </a:p>
        </p:txBody>
      </p:sp>
      <p:pic>
        <p:nvPicPr>
          <p:cNvPr id="1026" name="Picture 1">
            <a:extLst>
              <a:ext uri="{FF2B5EF4-FFF2-40B4-BE49-F238E27FC236}">
                <a16:creationId xmlns:a16="http://schemas.microsoft.com/office/drawing/2014/main" id="{DC08751F-55A9-71E6-4FAB-E2C5CEF31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6"/>
          <a:stretch/>
        </p:blipFill>
        <p:spPr bwMode="auto">
          <a:xfrm>
            <a:off x="336000" y="1178830"/>
            <a:ext cx="11520000" cy="5432977"/>
          </a:xfrm>
          <a:prstGeom prst="rect">
            <a:avLst/>
          </a:prstGeom>
          <a:ln/>
        </p:spPr>
        <p:style>
          <a:lnRef idx="0">
            <a:schemeClr val="accent1"/>
          </a:lnRef>
          <a:fillRef idx="3">
            <a:schemeClr val="accent1"/>
          </a:fillRef>
          <a:effectRef idx="3">
            <a:schemeClr val="accent1"/>
          </a:effectRef>
          <a:fontRef idx="minor">
            <a:schemeClr val="lt1"/>
          </a:fontRef>
        </p:style>
      </p:pic>
      <p:pic>
        <p:nvPicPr>
          <p:cNvPr id="4" name="Picture 3">
            <a:extLst>
              <a:ext uri="{FF2B5EF4-FFF2-40B4-BE49-F238E27FC236}">
                <a16:creationId xmlns:a16="http://schemas.microsoft.com/office/drawing/2014/main" id="{B8A10DF3-98B9-4E9C-950E-AE7ABF72BB1C}"/>
              </a:ext>
            </a:extLst>
          </p:cNvPr>
          <p:cNvPicPr>
            <a:picLocks noChangeAspect="1"/>
          </p:cNvPicPr>
          <p:nvPr/>
        </p:nvPicPr>
        <p:blipFill>
          <a:blip r:embed="rId5"/>
          <a:stretch>
            <a:fillRect/>
          </a:stretch>
        </p:blipFill>
        <p:spPr>
          <a:xfrm>
            <a:off x="415506" y="1178831"/>
            <a:ext cx="11440494" cy="591993"/>
          </a:xfrm>
          <a:prstGeom prst="rect">
            <a:avLst/>
          </a:prstGeom>
        </p:spPr>
      </p:pic>
    </p:spTree>
    <p:custDataLst>
      <p:tags r:id="rId1"/>
    </p:custDataLst>
    <p:extLst>
      <p:ext uri="{BB962C8B-B14F-4D97-AF65-F5344CB8AC3E}">
        <p14:creationId xmlns:p14="http://schemas.microsoft.com/office/powerpoint/2010/main" val="276457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Managing Clocks</a:t>
            </a:r>
          </a:p>
        </p:txBody>
      </p:sp>
      <p:pic>
        <p:nvPicPr>
          <p:cNvPr id="9" name="Picture 8">
            <a:extLst>
              <a:ext uri="{FF2B5EF4-FFF2-40B4-BE49-F238E27FC236}">
                <a16:creationId xmlns:a16="http://schemas.microsoft.com/office/drawing/2014/main" id="{37484B78-7080-4969-BC7E-B69146BC4071}"/>
              </a:ext>
            </a:extLst>
          </p:cNvPr>
          <p:cNvPicPr>
            <a:picLocks noChangeAspect="1"/>
          </p:cNvPicPr>
          <p:nvPr/>
        </p:nvPicPr>
        <p:blipFill>
          <a:blip r:embed="rId4"/>
          <a:stretch>
            <a:fillRect/>
          </a:stretch>
        </p:blipFill>
        <p:spPr>
          <a:xfrm>
            <a:off x="123713" y="1980103"/>
            <a:ext cx="11944574" cy="2691435"/>
          </a:xfrm>
          <a:prstGeom prst="rect">
            <a:avLst/>
          </a:prstGeom>
        </p:spPr>
      </p:pic>
    </p:spTree>
    <p:custDataLst>
      <p:tags r:id="rId1"/>
    </p:custDataLst>
    <p:extLst>
      <p:ext uri="{BB962C8B-B14F-4D97-AF65-F5344CB8AC3E}">
        <p14:creationId xmlns:p14="http://schemas.microsoft.com/office/powerpoint/2010/main" val="337347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9459" y="1453659"/>
            <a:ext cx="8907496" cy="36933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3000" dirty="0">
                <a:solidFill>
                  <a:schemeClr val="bg2">
                    <a:lumMod val="75000"/>
                  </a:schemeClr>
                </a:solidFill>
                <a:latin typeface="Gill Sans MT" panose="020B0502020104020203"/>
              </a:rPr>
              <a:t>Note for trainers: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chemeClr val="bg2">
                    <a:lumMod val="75000"/>
                  </a:schemeClr>
                </a:solidFill>
                <a:effectLst/>
                <a:uLnTx/>
                <a:uFillTx/>
                <a:latin typeface="Gill Sans MT" panose="020B0502020104020203"/>
              </a:rPr>
              <a:t>This presentation</a:t>
            </a:r>
            <a:r>
              <a:rPr kumimoji="0" lang="en-AU" sz="2000" b="0" i="0" u="none" strike="noStrike" kern="1200" cap="none" spc="0" normalizeH="0" noProof="0" dirty="0">
                <a:ln>
                  <a:noFill/>
                </a:ln>
                <a:solidFill>
                  <a:schemeClr val="bg2">
                    <a:lumMod val="75000"/>
                  </a:schemeClr>
                </a:solidFill>
                <a:effectLst/>
                <a:uLnTx/>
                <a:uFillTx/>
                <a:latin typeface="Gill Sans MT" panose="020B0502020104020203"/>
              </a:rPr>
              <a:t> </a:t>
            </a:r>
            <a:r>
              <a:rPr kumimoji="0" lang="en-AU" sz="2000" b="0" i="0" u="none" strike="noStrike" kern="1200" cap="none" spc="0" normalizeH="0" baseline="0" noProof="0" dirty="0">
                <a:ln>
                  <a:noFill/>
                </a:ln>
                <a:solidFill>
                  <a:schemeClr val="bg2">
                    <a:lumMod val="75000"/>
                  </a:schemeClr>
                </a:solidFill>
                <a:effectLst/>
                <a:uLnTx/>
                <a:uFillTx/>
                <a:latin typeface="Gill Sans MT" panose="020B0502020104020203"/>
              </a:rPr>
              <a:t>is a</a:t>
            </a:r>
            <a:r>
              <a:rPr kumimoji="0" lang="en-AU" sz="2000" b="0" i="0" u="none" strike="noStrike" kern="1200" cap="none" spc="0" normalizeH="0" noProof="0" dirty="0">
                <a:ln>
                  <a:noFill/>
                </a:ln>
                <a:solidFill>
                  <a:schemeClr val="bg2">
                    <a:lumMod val="75000"/>
                  </a:schemeClr>
                </a:solidFill>
                <a:effectLst/>
                <a:uLnTx/>
                <a:uFillTx/>
                <a:latin typeface="Gill Sans MT" panose="020B0502020104020203"/>
              </a:rPr>
              <a:t> template to assist trainers in preparing internal end-user training. Please feel free to tailor </a:t>
            </a:r>
            <a:r>
              <a:rPr lang="en-AU" sz="2000" dirty="0">
                <a:solidFill>
                  <a:schemeClr val="bg2">
                    <a:lumMod val="75000"/>
                  </a:schemeClr>
                </a:solidFill>
                <a:latin typeface="Gill Sans MT" panose="020B0502020104020203"/>
              </a:rPr>
              <a:t>the content and details to suit your organisation or audience. </a:t>
            </a:r>
            <a:br>
              <a:rPr lang="en-AU" sz="2000" dirty="0">
                <a:solidFill>
                  <a:schemeClr val="bg2">
                    <a:lumMod val="75000"/>
                  </a:schemeClr>
                </a:solidFill>
                <a:latin typeface="Gill Sans MT" panose="020B0502020104020203"/>
              </a:rPr>
            </a:br>
            <a:r>
              <a:rPr lang="en-AU" sz="2000" dirty="0">
                <a:solidFill>
                  <a:schemeClr val="bg2">
                    <a:lumMod val="75000"/>
                  </a:schemeClr>
                </a:solidFill>
                <a:latin typeface="Gill Sans MT" panose="020B0502020104020203"/>
              </a:rPr>
              <a:t>E.g. you might want to create breaks or more Q&amp;A sessions, or provide more details on a specific topic.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chemeClr val="bg2">
                    <a:lumMod val="75000"/>
                  </a:schemeClr>
                </a:solidFill>
                <a:latin typeface="Gill Sans MT" panose="020B0502020104020203"/>
              </a:rPr>
              <a:t>There are some grey text in the slides as prompts for you insert suitable content.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chemeClr val="bg2">
                    <a:lumMod val="75000"/>
                  </a:schemeClr>
                </a:solidFill>
                <a:latin typeface="Gill Sans MT" panose="020B0502020104020203"/>
              </a:rPr>
              <a:t>The illustrations are just placeholders, you might want to replace them to suit your presentation.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srgbClr val="2B5566"/>
              </a:solidFill>
              <a:effectLst/>
              <a:uLnTx/>
              <a:uFillTx/>
              <a:latin typeface="Gill Sans MT" panose="020B0502020104020203"/>
              <a:ea typeface="+mn-ea"/>
              <a:cs typeface="+mn-cs"/>
            </a:endParaRPr>
          </a:p>
        </p:txBody>
      </p:sp>
      <p:sp>
        <p:nvSpPr>
          <p:cNvPr id="2" name="Rectangle 1"/>
          <p:cNvSpPr/>
          <p:nvPr/>
        </p:nvSpPr>
        <p:spPr>
          <a:xfrm>
            <a:off x="1133476" y="1074099"/>
            <a:ext cx="2615564" cy="461665"/>
          </a:xfrm>
          <a:prstGeom prst="rect">
            <a:avLst/>
          </a:prstGeom>
        </p:spPr>
        <p:txBody>
          <a:bodyPr wrap="square">
            <a:spAutoFit/>
          </a:bodyPr>
          <a:lstStyle/>
          <a:p>
            <a:pPr lvl="0" algn="ctr">
              <a:defRPr/>
            </a:pPr>
            <a:r>
              <a:rPr lang="en-AU" sz="2400" u="sng" dirty="0">
                <a:solidFill>
                  <a:schemeClr val="bg2">
                    <a:lumMod val="75000"/>
                  </a:schemeClr>
                </a:solidFill>
              </a:rPr>
              <a:t>Delete this page</a:t>
            </a:r>
            <a:endParaRPr lang="en-AU" sz="1400" u="sng" dirty="0">
              <a:solidFill>
                <a:schemeClr val="bg2">
                  <a:lumMod val="75000"/>
                </a:schemeClr>
              </a:solidFill>
            </a:endParaRPr>
          </a:p>
        </p:txBody>
      </p:sp>
    </p:spTree>
    <p:custDataLst>
      <p:tags r:id="rId1"/>
    </p:custDataLst>
    <p:extLst>
      <p:ext uri="{BB962C8B-B14F-4D97-AF65-F5344CB8AC3E}">
        <p14:creationId xmlns:p14="http://schemas.microsoft.com/office/powerpoint/2010/main" val="88926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Document Management</a:t>
            </a:r>
          </a:p>
        </p:txBody>
      </p:sp>
      <p:sp>
        <p:nvSpPr>
          <p:cNvPr id="3" name="Rectangle 2"/>
          <p:cNvSpPr/>
          <p:nvPr/>
        </p:nvSpPr>
        <p:spPr>
          <a:xfrm>
            <a:off x="251045" y="948261"/>
            <a:ext cx="3489713" cy="1246495"/>
          </a:xfrm>
          <a:prstGeom prst="rect">
            <a:avLst/>
          </a:prstGeom>
        </p:spPr>
        <p:txBody>
          <a:bodyPr wrap="square">
            <a:spAutoFit/>
          </a:bodyPr>
          <a:lstStyle/>
          <a:p>
            <a:pPr>
              <a:spcAft>
                <a:spcPts val="900"/>
              </a:spcAft>
            </a:pPr>
            <a:r>
              <a:rPr lang="en-AU" sz="2000" dirty="0">
                <a:solidFill>
                  <a:schemeClr val="accent1"/>
                </a:solidFill>
              </a:rPr>
              <a:t>From the Applicant’s view:</a:t>
            </a:r>
          </a:p>
          <a:p>
            <a:pPr>
              <a:spcAft>
                <a:spcPts val="900"/>
              </a:spcAft>
            </a:pPr>
            <a:endParaRPr lang="en-AU" sz="2000" dirty="0">
              <a:solidFill>
                <a:schemeClr val="accent1"/>
              </a:solidFill>
            </a:endParaRPr>
          </a:p>
          <a:p>
            <a:pPr>
              <a:spcAft>
                <a:spcPts val="900"/>
              </a:spcAft>
            </a:pPr>
            <a:r>
              <a:rPr lang="en-AU" sz="2000" b="1" dirty="0">
                <a:solidFill>
                  <a:schemeClr val="accent1"/>
                </a:solidFill>
              </a:rPr>
              <a:t> </a:t>
            </a:r>
          </a:p>
        </p:txBody>
      </p:sp>
      <p:pic>
        <p:nvPicPr>
          <p:cNvPr id="5" name="Picture 4" descr="A screenshot of a computer&#10;&#10;Description automatically generated">
            <a:extLst>
              <a:ext uri="{FF2B5EF4-FFF2-40B4-BE49-F238E27FC236}">
                <a16:creationId xmlns:a16="http://schemas.microsoft.com/office/drawing/2014/main" id="{EAC5C9C8-70D1-B22A-FAD7-72C987EA3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00" y="1399161"/>
            <a:ext cx="11520000" cy="5029333"/>
          </a:xfrm>
          <a:prstGeom prst="rect">
            <a:avLst/>
          </a:prstGeom>
        </p:spPr>
        <p:style>
          <a:lnRef idx="0">
            <a:schemeClr val="accent1"/>
          </a:lnRef>
          <a:fillRef idx="3">
            <a:schemeClr val="accent1"/>
          </a:fillRef>
          <a:effectRef idx="3">
            <a:schemeClr val="accent1"/>
          </a:effectRef>
          <a:fontRef idx="minor">
            <a:schemeClr val="lt1"/>
          </a:fontRef>
        </p:style>
      </p:pic>
    </p:spTree>
    <p:custDataLst>
      <p:tags r:id="rId1"/>
    </p:custDataLst>
    <p:extLst>
      <p:ext uri="{BB962C8B-B14F-4D97-AF65-F5344CB8AC3E}">
        <p14:creationId xmlns:p14="http://schemas.microsoft.com/office/powerpoint/2010/main" val="4181926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707ABB95-56D6-D267-9466-B120719B9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00" y="907651"/>
            <a:ext cx="11024927" cy="5921263"/>
          </a:xfrm>
          <a:prstGeom prst="rect">
            <a:avLst/>
          </a:prstGeom>
        </p:spPr>
        <p:style>
          <a:lnRef idx="0">
            <a:schemeClr val="accent1"/>
          </a:lnRef>
          <a:fillRef idx="3">
            <a:schemeClr val="accent1"/>
          </a:fillRef>
          <a:effectRef idx="3">
            <a:schemeClr val="accent1"/>
          </a:effectRef>
          <a:fontRef idx="minor">
            <a:schemeClr val="lt1"/>
          </a:fontRef>
        </p:style>
      </p:pic>
      <p:sp>
        <p:nvSpPr>
          <p:cNvPr id="8" name="Rectangle 7">
            <a:extLst>
              <a:ext uri="{FF2B5EF4-FFF2-40B4-BE49-F238E27FC236}">
                <a16:creationId xmlns:a16="http://schemas.microsoft.com/office/drawing/2014/main" id="{E40CAAB7-549D-DB52-886C-FB51E001EC6F}"/>
              </a:ext>
            </a:extLst>
          </p:cNvPr>
          <p:cNvSpPr/>
          <p:nvPr/>
        </p:nvSpPr>
        <p:spPr>
          <a:xfrm>
            <a:off x="1739961" y="509985"/>
            <a:ext cx="4204735" cy="1369606"/>
          </a:xfrm>
          <a:prstGeom prst="rect">
            <a:avLst/>
          </a:prstGeom>
        </p:spPr>
        <p:txBody>
          <a:bodyPr wrap="square">
            <a:spAutoFit/>
          </a:bodyPr>
          <a:lstStyle/>
          <a:p>
            <a:pPr>
              <a:spcAft>
                <a:spcPts val="900"/>
              </a:spcAft>
            </a:pPr>
            <a:r>
              <a:rPr lang="en-AU" sz="2000" dirty="0">
                <a:solidFill>
                  <a:schemeClr val="accent1"/>
                </a:solidFill>
              </a:rPr>
              <a:t>From the Assessment Officer’s view:</a:t>
            </a:r>
          </a:p>
          <a:p>
            <a:pPr>
              <a:spcAft>
                <a:spcPts val="900"/>
              </a:spcAft>
            </a:pPr>
            <a:endParaRPr lang="en-AU" sz="2400" dirty="0">
              <a:solidFill>
                <a:schemeClr val="accent1"/>
              </a:solidFill>
            </a:endParaRPr>
          </a:p>
          <a:p>
            <a:pPr>
              <a:spcAft>
                <a:spcPts val="900"/>
              </a:spcAft>
            </a:pPr>
            <a:r>
              <a:rPr lang="en-AU" sz="2400" b="1" dirty="0">
                <a:solidFill>
                  <a:schemeClr val="accent1"/>
                </a:solidFill>
              </a:rPr>
              <a:t> </a:t>
            </a:r>
          </a:p>
        </p:txBody>
      </p:sp>
    </p:spTree>
    <p:custDataLst>
      <p:tags r:id="rId1"/>
    </p:custDataLst>
    <p:extLst>
      <p:ext uri="{BB962C8B-B14F-4D97-AF65-F5344CB8AC3E}">
        <p14:creationId xmlns:p14="http://schemas.microsoft.com/office/powerpoint/2010/main" val="417162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DD7BCC-9B17-FB22-0015-63808187585A}"/>
              </a:ext>
            </a:extLst>
          </p:cNvPr>
          <p:cNvSpPr>
            <a:spLocks noGrp="1"/>
          </p:cNvSpPr>
          <p:nvPr>
            <p:ph type="title"/>
          </p:nvPr>
        </p:nvSpPr>
        <p:spPr>
          <a:xfrm>
            <a:off x="415925" y="136525"/>
            <a:ext cx="10515600" cy="679450"/>
          </a:xfrm>
        </p:spPr>
        <p:txBody>
          <a:bodyPr/>
          <a:lstStyle/>
          <a:p>
            <a:r>
              <a:rPr lang="en-AU" dirty="0"/>
              <a:t>Document Management</a:t>
            </a:r>
          </a:p>
        </p:txBody>
      </p:sp>
      <p:pic>
        <p:nvPicPr>
          <p:cNvPr id="5" name="Picture 4" descr="A screenshot of a computer&#10;&#10;Description automatically generated">
            <a:extLst>
              <a:ext uri="{FF2B5EF4-FFF2-40B4-BE49-F238E27FC236}">
                <a16:creationId xmlns:a16="http://schemas.microsoft.com/office/drawing/2014/main" id="{FBC076C1-214B-2861-D634-4B44246D9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00" y="1805322"/>
            <a:ext cx="11520000" cy="2453776"/>
          </a:xfrm>
          <a:prstGeom prst="rect">
            <a:avLst/>
          </a:prstGeom>
        </p:spPr>
        <p:style>
          <a:lnRef idx="0">
            <a:schemeClr val="accent1"/>
          </a:lnRef>
          <a:fillRef idx="3">
            <a:schemeClr val="accent1"/>
          </a:fillRef>
          <a:effectRef idx="3">
            <a:schemeClr val="accent1"/>
          </a:effectRef>
          <a:fontRef idx="minor">
            <a:schemeClr val="lt1"/>
          </a:fontRef>
        </p:style>
      </p:pic>
      <p:sp>
        <p:nvSpPr>
          <p:cNvPr id="6" name="Rectangle 5">
            <a:extLst>
              <a:ext uri="{FF2B5EF4-FFF2-40B4-BE49-F238E27FC236}">
                <a16:creationId xmlns:a16="http://schemas.microsoft.com/office/drawing/2014/main" id="{90E4EBB9-B4AE-9D7A-5042-300F26FB0710}"/>
              </a:ext>
            </a:extLst>
          </p:cNvPr>
          <p:cNvSpPr/>
          <p:nvPr/>
        </p:nvSpPr>
        <p:spPr>
          <a:xfrm>
            <a:off x="243401" y="1295198"/>
            <a:ext cx="2298605" cy="1246495"/>
          </a:xfrm>
          <a:prstGeom prst="rect">
            <a:avLst/>
          </a:prstGeom>
        </p:spPr>
        <p:txBody>
          <a:bodyPr wrap="square">
            <a:spAutoFit/>
          </a:bodyPr>
          <a:lstStyle/>
          <a:p>
            <a:pPr>
              <a:spcAft>
                <a:spcPts val="900"/>
              </a:spcAft>
            </a:pPr>
            <a:r>
              <a:rPr lang="en-AU" sz="2000" dirty="0">
                <a:solidFill>
                  <a:schemeClr val="accent1"/>
                </a:solidFill>
              </a:rPr>
              <a:t>Revisions</a:t>
            </a:r>
          </a:p>
          <a:p>
            <a:pPr>
              <a:spcAft>
                <a:spcPts val="900"/>
              </a:spcAft>
            </a:pPr>
            <a:endParaRPr lang="en-AU" sz="2000" dirty="0">
              <a:solidFill>
                <a:schemeClr val="accent1"/>
              </a:solidFill>
            </a:endParaRPr>
          </a:p>
          <a:p>
            <a:pPr>
              <a:spcAft>
                <a:spcPts val="900"/>
              </a:spcAft>
            </a:pPr>
            <a:r>
              <a:rPr lang="en-AU" sz="2000" b="1" dirty="0">
                <a:solidFill>
                  <a:schemeClr val="accent1"/>
                </a:solidFill>
              </a:rPr>
              <a:t> </a:t>
            </a:r>
          </a:p>
        </p:txBody>
      </p:sp>
    </p:spTree>
    <p:custDataLst>
      <p:tags r:id="rId1"/>
    </p:custDataLst>
    <p:extLst>
      <p:ext uri="{BB962C8B-B14F-4D97-AF65-F5344CB8AC3E}">
        <p14:creationId xmlns:p14="http://schemas.microsoft.com/office/powerpoint/2010/main" val="3919238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E812DDAC-EF7E-69A0-387A-F5DC6ADC1F2A}"/>
              </a:ext>
            </a:extLst>
          </p:cNvPr>
          <p:cNvPicPr>
            <a:picLocks noChangeAspect="1"/>
          </p:cNvPicPr>
          <p:nvPr/>
        </p:nvPicPr>
        <p:blipFill rotWithShape="1">
          <a:blip r:embed="rId4">
            <a:extLst>
              <a:ext uri="{28A0092B-C50C-407E-A947-70E740481C1C}">
                <a14:useLocalDpi xmlns:a14="http://schemas.microsoft.com/office/drawing/2010/main" val="0"/>
              </a:ext>
            </a:extLst>
          </a:blip>
          <a:srcRect b="7226"/>
          <a:stretch/>
        </p:blipFill>
        <p:spPr>
          <a:xfrm>
            <a:off x="336000" y="1227091"/>
            <a:ext cx="11520000" cy="2331834"/>
          </a:xfrm>
          <a:prstGeom prst="rect">
            <a:avLst/>
          </a:prstGeom>
        </p:spPr>
        <p:style>
          <a:lnRef idx="0">
            <a:schemeClr val="accent1"/>
          </a:lnRef>
          <a:fillRef idx="3">
            <a:schemeClr val="accent1"/>
          </a:fillRef>
          <a:effectRef idx="3">
            <a:schemeClr val="accent1"/>
          </a:effectRef>
          <a:fontRef idx="minor">
            <a:schemeClr val="lt1"/>
          </a:fontRef>
        </p:style>
      </p:pic>
      <p:sp>
        <p:nvSpPr>
          <p:cNvPr id="2" name="Title 1"/>
          <p:cNvSpPr>
            <a:spLocks noGrp="1"/>
          </p:cNvSpPr>
          <p:nvPr>
            <p:ph type="title"/>
          </p:nvPr>
        </p:nvSpPr>
        <p:spPr/>
        <p:txBody>
          <a:bodyPr/>
          <a:lstStyle/>
          <a:p>
            <a:r>
              <a:rPr lang="en-AU" dirty="0"/>
              <a:t>Notes and Attachments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57" y="5482590"/>
            <a:ext cx="2063115" cy="137541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EB7AF8B4-4448-F7D6-CCD3-8FF425CDA638}"/>
              </a:ext>
            </a:extLst>
          </p:cNvPr>
          <p:cNvPicPr>
            <a:picLocks noChangeAspect="1"/>
          </p:cNvPicPr>
          <p:nvPr/>
        </p:nvPicPr>
        <p:blipFill rotWithShape="1">
          <a:blip r:embed="rId6">
            <a:extLst>
              <a:ext uri="{28A0092B-C50C-407E-A947-70E740481C1C}">
                <a14:useLocalDpi xmlns:a14="http://schemas.microsoft.com/office/drawing/2010/main" val="0"/>
              </a:ext>
            </a:extLst>
          </a:blip>
          <a:srcRect l="1" t="46890" r="46607" b="-969"/>
          <a:stretch/>
        </p:blipFill>
        <p:spPr>
          <a:xfrm>
            <a:off x="4597693" y="3670222"/>
            <a:ext cx="5862777" cy="3110053"/>
          </a:xfrm>
          <a:prstGeom prst="rect">
            <a:avLst/>
          </a:prstGeom>
        </p:spPr>
        <p:style>
          <a:lnRef idx="0">
            <a:schemeClr val="accent1"/>
          </a:lnRef>
          <a:fillRef idx="3">
            <a:schemeClr val="accent1"/>
          </a:fillRef>
          <a:effectRef idx="3">
            <a:schemeClr val="accent1"/>
          </a:effectRef>
          <a:fontRef idx="minor">
            <a:schemeClr val="lt1"/>
          </a:fontRef>
        </p:style>
      </p:pic>
      <p:sp>
        <p:nvSpPr>
          <p:cNvPr id="9" name="Rectangle 8">
            <a:extLst>
              <a:ext uri="{FF2B5EF4-FFF2-40B4-BE49-F238E27FC236}">
                <a16:creationId xmlns:a16="http://schemas.microsoft.com/office/drawing/2014/main" id="{867B61E6-E884-35B7-40B1-5FE0F84002FD}"/>
              </a:ext>
            </a:extLst>
          </p:cNvPr>
          <p:cNvSpPr/>
          <p:nvPr/>
        </p:nvSpPr>
        <p:spPr>
          <a:xfrm>
            <a:off x="268139" y="875895"/>
            <a:ext cx="3791538" cy="1154162"/>
          </a:xfrm>
          <a:prstGeom prst="rect">
            <a:avLst/>
          </a:prstGeom>
        </p:spPr>
        <p:txBody>
          <a:bodyPr wrap="square">
            <a:spAutoFit/>
          </a:bodyPr>
          <a:lstStyle/>
          <a:p>
            <a:pPr>
              <a:spcAft>
                <a:spcPts val="900"/>
              </a:spcAft>
            </a:pPr>
            <a:r>
              <a:rPr lang="en-AU" dirty="0">
                <a:solidFill>
                  <a:schemeClr val="accent1"/>
                </a:solidFill>
              </a:rPr>
              <a:t>Within the applications:</a:t>
            </a:r>
          </a:p>
          <a:p>
            <a:pPr>
              <a:spcAft>
                <a:spcPts val="900"/>
              </a:spcAft>
            </a:pPr>
            <a:endParaRPr lang="en-AU" dirty="0">
              <a:solidFill>
                <a:schemeClr val="accent1"/>
              </a:solidFill>
            </a:endParaRPr>
          </a:p>
          <a:p>
            <a:pPr>
              <a:spcAft>
                <a:spcPts val="900"/>
              </a:spcAft>
            </a:pPr>
            <a:r>
              <a:rPr lang="en-AU" b="1" dirty="0">
                <a:solidFill>
                  <a:schemeClr val="accent1"/>
                </a:solidFill>
              </a:rPr>
              <a:t> </a:t>
            </a:r>
          </a:p>
        </p:txBody>
      </p:sp>
      <p:sp>
        <p:nvSpPr>
          <p:cNvPr id="10" name="Rectangle 9">
            <a:extLst>
              <a:ext uri="{FF2B5EF4-FFF2-40B4-BE49-F238E27FC236}">
                <a16:creationId xmlns:a16="http://schemas.microsoft.com/office/drawing/2014/main" id="{7073CE6D-CCDA-2D10-7506-257462DCC8DE}"/>
              </a:ext>
            </a:extLst>
          </p:cNvPr>
          <p:cNvSpPr/>
          <p:nvPr/>
        </p:nvSpPr>
        <p:spPr>
          <a:xfrm>
            <a:off x="2042144" y="4705876"/>
            <a:ext cx="2467563" cy="1038746"/>
          </a:xfrm>
          <a:prstGeom prst="rect">
            <a:avLst/>
          </a:prstGeom>
        </p:spPr>
        <p:txBody>
          <a:bodyPr wrap="square">
            <a:spAutoFit/>
          </a:bodyPr>
          <a:lstStyle/>
          <a:p>
            <a:pPr>
              <a:spcAft>
                <a:spcPts val="900"/>
              </a:spcAft>
            </a:pPr>
            <a:r>
              <a:rPr lang="en-AU" dirty="0">
                <a:solidFill>
                  <a:schemeClr val="accent1"/>
                </a:solidFill>
              </a:rPr>
              <a:t>At the bottom of the </a:t>
            </a:r>
            <a:br>
              <a:rPr lang="en-AU" dirty="0">
                <a:solidFill>
                  <a:schemeClr val="accent1"/>
                </a:solidFill>
              </a:rPr>
            </a:br>
            <a:r>
              <a:rPr lang="en-AU" dirty="0">
                <a:solidFill>
                  <a:schemeClr val="accent1"/>
                </a:solidFill>
              </a:rPr>
              <a:t>Sub Project page:</a:t>
            </a:r>
          </a:p>
          <a:p>
            <a:pPr>
              <a:spcAft>
                <a:spcPts val="900"/>
              </a:spcAft>
            </a:pPr>
            <a:r>
              <a:rPr lang="en-AU" b="1" dirty="0">
                <a:solidFill>
                  <a:schemeClr val="accent1"/>
                </a:solidFill>
              </a:rPr>
              <a:t> </a:t>
            </a:r>
          </a:p>
        </p:txBody>
      </p:sp>
    </p:spTree>
    <p:custDataLst>
      <p:tags r:id="rId1"/>
    </p:custDataLst>
    <p:extLst>
      <p:ext uri="{BB962C8B-B14F-4D97-AF65-F5344CB8AC3E}">
        <p14:creationId xmlns:p14="http://schemas.microsoft.com/office/powerpoint/2010/main" val="229435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Upfront Payments</a:t>
            </a:r>
          </a:p>
        </p:txBody>
      </p:sp>
      <p:sp>
        <p:nvSpPr>
          <p:cNvPr id="6" name="Rectangle 5">
            <a:extLst>
              <a:ext uri="{FF2B5EF4-FFF2-40B4-BE49-F238E27FC236}">
                <a16:creationId xmlns:a16="http://schemas.microsoft.com/office/drawing/2014/main" id="{3CEB627C-A8DB-5AE3-0DAD-1F97CBED0F4C}"/>
              </a:ext>
            </a:extLst>
          </p:cNvPr>
          <p:cNvSpPr/>
          <p:nvPr/>
        </p:nvSpPr>
        <p:spPr>
          <a:xfrm>
            <a:off x="260269" y="890021"/>
            <a:ext cx="3427534" cy="884858"/>
          </a:xfrm>
          <a:prstGeom prst="rect">
            <a:avLst/>
          </a:prstGeom>
        </p:spPr>
        <p:txBody>
          <a:bodyPr wrap="square">
            <a:spAutoFit/>
          </a:bodyPr>
          <a:lstStyle/>
          <a:p>
            <a:pPr>
              <a:spcAft>
                <a:spcPts val="900"/>
              </a:spcAft>
            </a:pPr>
            <a:r>
              <a:rPr lang="en-AU" sz="2000" dirty="0">
                <a:solidFill>
                  <a:schemeClr val="accent1"/>
                </a:solidFill>
              </a:rPr>
              <a:t>Upfront payment screen</a:t>
            </a:r>
          </a:p>
          <a:p>
            <a:pPr>
              <a:spcAft>
                <a:spcPts val="900"/>
              </a:spcAft>
            </a:pPr>
            <a:r>
              <a:rPr lang="en-AU" sz="2400" b="1" dirty="0">
                <a:solidFill>
                  <a:schemeClr val="accent1"/>
                </a:solidFill>
              </a:rPr>
              <a:t> </a:t>
            </a:r>
          </a:p>
        </p:txBody>
      </p:sp>
      <p:pic>
        <p:nvPicPr>
          <p:cNvPr id="5" name="Picture 4" descr="A screenshot of a computer&#10;&#10;Description automatically generated">
            <a:extLst>
              <a:ext uri="{FF2B5EF4-FFF2-40B4-BE49-F238E27FC236}">
                <a16:creationId xmlns:a16="http://schemas.microsoft.com/office/drawing/2014/main" id="{DD9EAE92-A864-A176-0279-1B2E2DDDB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91" y="1304688"/>
            <a:ext cx="3710200" cy="5275299"/>
          </a:xfrm>
          <a:prstGeom prst="rect">
            <a:avLst/>
          </a:prstGeom>
        </p:spPr>
        <p:style>
          <a:lnRef idx="0">
            <a:schemeClr val="accent1"/>
          </a:lnRef>
          <a:fillRef idx="3">
            <a:schemeClr val="accent1"/>
          </a:fillRef>
          <a:effectRef idx="3">
            <a:schemeClr val="accent1"/>
          </a:effectRef>
          <a:fontRef idx="minor">
            <a:schemeClr val="lt1"/>
          </a:fontRef>
        </p:style>
      </p:pic>
      <p:pic>
        <p:nvPicPr>
          <p:cNvPr id="8" name="Picture 7" descr="A screenshot of a computer&#10;&#10;Description automatically generated">
            <a:extLst>
              <a:ext uri="{FF2B5EF4-FFF2-40B4-BE49-F238E27FC236}">
                <a16:creationId xmlns:a16="http://schemas.microsoft.com/office/drawing/2014/main" id="{87949EFA-CB12-C042-FB13-1D759B363D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250" t="-40"/>
          <a:stretch/>
        </p:blipFill>
        <p:spPr>
          <a:xfrm>
            <a:off x="4071462" y="2091938"/>
            <a:ext cx="7631544" cy="3209262"/>
          </a:xfrm>
          <a:prstGeom prst="rect">
            <a:avLst/>
          </a:prstGeom>
        </p:spPr>
        <p:style>
          <a:lnRef idx="0">
            <a:schemeClr val="accent1"/>
          </a:lnRef>
          <a:fillRef idx="3">
            <a:schemeClr val="accent1"/>
          </a:fillRef>
          <a:effectRef idx="3">
            <a:schemeClr val="accent1"/>
          </a:effectRef>
          <a:fontRef idx="minor">
            <a:schemeClr val="lt1"/>
          </a:fontRef>
        </p:style>
      </p:pic>
      <p:sp>
        <p:nvSpPr>
          <p:cNvPr id="9" name="Rectangle 8">
            <a:extLst>
              <a:ext uri="{FF2B5EF4-FFF2-40B4-BE49-F238E27FC236}">
                <a16:creationId xmlns:a16="http://schemas.microsoft.com/office/drawing/2014/main" id="{269A5314-2C54-B378-DD96-B04CDD9CF667}"/>
              </a:ext>
            </a:extLst>
          </p:cNvPr>
          <p:cNvSpPr/>
          <p:nvPr/>
        </p:nvSpPr>
        <p:spPr>
          <a:xfrm>
            <a:off x="4071462" y="1649509"/>
            <a:ext cx="3427534" cy="884858"/>
          </a:xfrm>
          <a:prstGeom prst="rect">
            <a:avLst/>
          </a:prstGeom>
        </p:spPr>
        <p:txBody>
          <a:bodyPr wrap="square">
            <a:spAutoFit/>
          </a:bodyPr>
          <a:lstStyle/>
          <a:p>
            <a:pPr>
              <a:spcAft>
                <a:spcPts val="900"/>
              </a:spcAft>
            </a:pPr>
            <a:r>
              <a:rPr lang="en-AU" sz="2000" dirty="0">
                <a:solidFill>
                  <a:schemeClr val="accent1"/>
                </a:solidFill>
              </a:rPr>
              <a:t>Payments page</a:t>
            </a:r>
          </a:p>
          <a:p>
            <a:pPr>
              <a:spcAft>
                <a:spcPts val="900"/>
              </a:spcAft>
            </a:pPr>
            <a:r>
              <a:rPr lang="en-AU" sz="2400" b="1" dirty="0">
                <a:solidFill>
                  <a:schemeClr val="accent1"/>
                </a:solidFill>
              </a:rPr>
              <a:t> </a:t>
            </a:r>
          </a:p>
        </p:txBody>
      </p:sp>
    </p:spTree>
    <p:custDataLst>
      <p:tags r:id="rId1"/>
    </p:custDataLst>
    <p:extLst>
      <p:ext uri="{BB962C8B-B14F-4D97-AF65-F5344CB8AC3E}">
        <p14:creationId xmlns:p14="http://schemas.microsoft.com/office/powerpoint/2010/main" val="130290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Allocating Tasks</a:t>
            </a:r>
          </a:p>
        </p:txBody>
      </p:sp>
      <p:sp>
        <p:nvSpPr>
          <p:cNvPr id="3" name="Rectangle 2"/>
          <p:cNvSpPr/>
          <p:nvPr/>
        </p:nvSpPr>
        <p:spPr>
          <a:xfrm>
            <a:off x="686533" y="1441555"/>
            <a:ext cx="10818934" cy="1131079"/>
          </a:xfrm>
          <a:prstGeom prst="rect">
            <a:avLst/>
          </a:prstGeom>
        </p:spPr>
        <p:txBody>
          <a:bodyPr wrap="square">
            <a:spAutoFit/>
          </a:bodyPr>
          <a:lstStyle/>
          <a:p>
            <a:pPr marL="342900" indent="-342900">
              <a:spcAft>
                <a:spcPts val="900"/>
              </a:spcAft>
              <a:buFont typeface="Arial" panose="020B0604020202020204" pitchFamily="34" charset="0"/>
              <a:buChar char="•"/>
            </a:pPr>
            <a:r>
              <a:rPr lang="en-AU" sz="2000" dirty="0">
                <a:solidFill>
                  <a:schemeClr val="accent1"/>
                </a:solidFill>
              </a:rPr>
              <a:t>Users with an </a:t>
            </a:r>
            <a:r>
              <a:rPr lang="en-AU" sz="2000" b="1" dirty="0">
                <a:solidFill>
                  <a:schemeClr val="accent1"/>
                </a:solidFill>
              </a:rPr>
              <a:t>'Organisation System Admin' </a:t>
            </a:r>
            <a:r>
              <a:rPr lang="en-AU" sz="2000" dirty="0">
                <a:solidFill>
                  <a:schemeClr val="accent1"/>
                </a:solidFill>
              </a:rPr>
              <a:t>role can assign roles for other users under Organisation Profile.</a:t>
            </a:r>
          </a:p>
          <a:p>
            <a:pPr marL="342900" indent="-342900">
              <a:spcAft>
                <a:spcPts val="900"/>
              </a:spcAft>
              <a:buFont typeface="Arial" panose="020B0604020202020204" pitchFamily="34" charset="0"/>
              <a:buChar char="•"/>
            </a:pPr>
            <a:r>
              <a:rPr lang="en-AU" sz="2000" dirty="0">
                <a:solidFill>
                  <a:schemeClr val="accent1"/>
                </a:solidFill>
              </a:rPr>
              <a:t>Users with a </a:t>
            </a:r>
            <a:r>
              <a:rPr lang="en-AU" sz="2000" b="1" dirty="0">
                <a:solidFill>
                  <a:schemeClr val="accent1"/>
                </a:solidFill>
              </a:rPr>
              <a:t>‘Work Admin' </a:t>
            </a:r>
            <a:r>
              <a:rPr lang="en-AU" sz="2000" dirty="0">
                <a:solidFill>
                  <a:schemeClr val="accent1"/>
                </a:solidFill>
              </a:rPr>
              <a:t>role can assign tasks for other in the Task Search page.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5063" y="5740850"/>
            <a:ext cx="1520937" cy="101395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07FA4B46-FE7A-EE50-5505-AB84814DEC25}"/>
              </a:ext>
            </a:extLst>
          </p:cNvPr>
          <p:cNvPicPr>
            <a:picLocks noChangeAspect="1"/>
          </p:cNvPicPr>
          <p:nvPr/>
        </p:nvPicPr>
        <p:blipFill rotWithShape="1">
          <a:blip r:embed="rId5">
            <a:extLst>
              <a:ext uri="{28A0092B-C50C-407E-A947-70E740481C1C}">
                <a14:useLocalDpi xmlns:a14="http://schemas.microsoft.com/office/drawing/2010/main" val="0"/>
              </a:ext>
            </a:extLst>
          </a:blip>
          <a:srcRect t="6593" b="34047"/>
          <a:stretch/>
        </p:blipFill>
        <p:spPr>
          <a:xfrm>
            <a:off x="336000" y="3054030"/>
            <a:ext cx="11520000" cy="2620393"/>
          </a:xfrm>
          <a:prstGeom prst="rect">
            <a:avLst/>
          </a:prstGeom>
        </p:spPr>
      </p:pic>
    </p:spTree>
    <p:custDataLst>
      <p:tags r:id="rId1"/>
    </p:custDataLst>
    <p:extLst>
      <p:ext uri="{BB962C8B-B14F-4D97-AF65-F5344CB8AC3E}">
        <p14:creationId xmlns:p14="http://schemas.microsoft.com/office/powerpoint/2010/main" val="1676894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Understanding Enquiries </a:t>
            </a:r>
          </a:p>
        </p:txBody>
      </p:sp>
      <p:pic>
        <p:nvPicPr>
          <p:cNvPr id="6" name="Picture 5" descr="A white rectangular object with text&#10;&#10;Description automatically generated">
            <a:extLst>
              <a:ext uri="{FF2B5EF4-FFF2-40B4-BE49-F238E27FC236}">
                <a16:creationId xmlns:a16="http://schemas.microsoft.com/office/drawing/2014/main" id="{0881E177-3ADB-B08F-561F-F299EF0D4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00" y="1712772"/>
            <a:ext cx="11520000" cy="2435597"/>
          </a:xfrm>
          <a:prstGeom prst="rect">
            <a:avLst/>
          </a:prstGeom>
        </p:spPr>
        <p:style>
          <a:lnRef idx="0">
            <a:schemeClr val="accent1"/>
          </a:lnRef>
          <a:fillRef idx="3">
            <a:schemeClr val="accent1"/>
          </a:fillRef>
          <a:effectRef idx="3">
            <a:schemeClr val="accent1"/>
          </a:effectRef>
          <a:fontRef idx="minor">
            <a:schemeClr val="lt1"/>
          </a:fontRef>
        </p:style>
      </p:pic>
      <p:sp>
        <p:nvSpPr>
          <p:cNvPr id="3" name="TextBox 2">
            <a:extLst>
              <a:ext uri="{FF2B5EF4-FFF2-40B4-BE49-F238E27FC236}">
                <a16:creationId xmlns:a16="http://schemas.microsoft.com/office/drawing/2014/main" id="{A6F30D5E-A441-5740-9DF8-2C9B785969F3}"/>
              </a:ext>
            </a:extLst>
          </p:cNvPr>
          <p:cNvSpPr txBox="1"/>
          <p:nvPr/>
        </p:nvSpPr>
        <p:spPr>
          <a:xfrm>
            <a:off x="336000" y="5289048"/>
            <a:ext cx="6406241" cy="400110"/>
          </a:xfrm>
          <a:prstGeom prst="rect">
            <a:avLst/>
          </a:prstGeom>
          <a:noFill/>
        </p:spPr>
        <p:txBody>
          <a:bodyPr wrap="none" rtlCol="0">
            <a:spAutoFit/>
          </a:bodyPr>
          <a:lstStyle/>
          <a:p>
            <a:pPr marL="342900" indent="-342900">
              <a:buFont typeface="Arial" panose="020B0604020202020204" pitchFamily="34" charset="0"/>
              <a:buChar char="•"/>
            </a:pPr>
            <a:r>
              <a:rPr lang="en-AU" sz="2000" dirty="0"/>
              <a:t>Visit the </a:t>
            </a:r>
            <a:r>
              <a:rPr lang="en-AU" sz="2000" dirty="0">
                <a:hlinkClick r:id="rId5"/>
              </a:rPr>
              <a:t>PlanBuild Tasmania Enquiry Page </a:t>
            </a:r>
            <a:r>
              <a:rPr lang="en-AU" sz="2000" dirty="0"/>
              <a:t>to know more.</a:t>
            </a:r>
          </a:p>
        </p:txBody>
      </p:sp>
    </p:spTree>
    <p:custDataLst>
      <p:tags r:id="rId1"/>
    </p:custDataLst>
    <p:extLst>
      <p:ext uri="{BB962C8B-B14F-4D97-AF65-F5344CB8AC3E}">
        <p14:creationId xmlns:p14="http://schemas.microsoft.com/office/powerpoint/2010/main" val="1469074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965" y="1459323"/>
            <a:ext cx="6140842" cy="4093895"/>
          </a:xfrm>
          <a:prstGeom prst="rect">
            <a:avLst/>
          </a:prstGeom>
        </p:spPr>
      </p:pic>
      <p:sp>
        <p:nvSpPr>
          <p:cNvPr id="6" name="Title 1"/>
          <p:cNvSpPr>
            <a:spLocks noGrp="1"/>
          </p:cNvSpPr>
          <p:nvPr>
            <p:ph type="title"/>
          </p:nvPr>
        </p:nvSpPr>
        <p:spPr>
          <a:xfrm>
            <a:off x="415506" y="136524"/>
            <a:ext cx="10515600" cy="680168"/>
          </a:xfrm>
        </p:spPr>
        <p:txBody>
          <a:bodyPr>
            <a:normAutofit/>
          </a:bodyPr>
          <a:lstStyle/>
          <a:p>
            <a:r>
              <a:rPr lang="en-AU" sz="2400" dirty="0"/>
              <a:t>Any Questions?</a:t>
            </a:r>
          </a:p>
        </p:txBody>
      </p:sp>
    </p:spTree>
    <p:custDataLst>
      <p:tags r:id="rId1"/>
    </p:custDataLst>
    <p:extLst>
      <p:ext uri="{BB962C8B-B14F-4D97-AF65-F5344CB8AC3E}">
        <p14:creationId xmlns:p14="http://schemas.microsoft.com/office/powerpoint/2010/main" val="1874700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5506" y="136524"/>
            <a:ext cx="10515600" cy="680168"/>
          </a:xfrm>
        </p:spPr>
        <p:txBody>
          <a:bodyPr>
            <a:normAutofit/>
          </a:bodyPr>
          <a:lstStyle/>
          <a:p>
            <a:r>
              <a:rPr lang="en-AU" sz="2400" dirty="0"/>
              <a:t>What is next?</a:t>
            </a:r>
          </a:p>
        </p:txBody>
      </p:sp>
      <p:sp>
        <p:nvSpPr>
          <p:cNvPr id="4" name="Rectangle 3"/>
          <p:cNvSpPr/>
          <p:nvPr/>
        </p:nvSpPr>
        <p:spPr>
          <a:xfrm>
            <a:off x="2039816" y="1993049"/>
            <a:ext cx="7111218" cy="3023905"/>
          </a:xfrm>
          <a:prstGeom prst="rect">
            <a:avLst/>
          </a:prstGeom>
        </p:spPr>
        <p:txBody>
          <a:bodyPr wrap="square">
            <a:spAutoFit/>
          </a:bodyPr>
          <a:lstStyle/>
          <a:p>
            <a:pPr marL="342900" indent="-342900">
              <a:spcAft>
                <a:spcPts val="900"/>
              </a:spcAft>
              <a:buFont typeface="Arial" panose="020B0604020202020204" pitchFamily="34" charset="0"/>
              <a:buChar char="•"/>
            </a:pPr>
            <a:r>
              <a:rPr lang="en-AU" sz="2400" dirty="0">
                <a:solidFill>
                  <a:schemeClr val="bg2">
                    <a:lumMod val="75000"/>
                  </a:schemeClr>
                </a:solidFill>
              </a:rPr>
              <a:t>Feedback survey</a:t>
            </a:r>
          </a:p>
          <a:p>
            <a:pPr marL="342900" indent="-342900">
              <a:spcAft>
                <a:spcPts val="900"/>
              </a:spcAft>
              <a:buFont typeface="Arial" panose="020B0604020202020204" pitchFamily="34" charset="0"/>
              <a:buChar char="•"/>
            </a:pPr>
            <a:r>
              <a:rPr lang="en-AU" sz="2400" dirty="0">
                <a:solidFill>
                  <a:schemeClr val="bg2">
                    <a:lumMod val="75000"/>
                  </a:schemeClr>
                </a:solidFill>
              </a:rPr>
              <a:t>Available resources:</a:t>
            </a:r>
            <a:br>
              <a:rPr lang="en-AU" sz="2400" dirty="0">
                <a:solidFill>
                  <a:schemeClr val="bg2">
                    <a:lumMod val="75000"/>
                  </a:schemeClr>
                </a:solidFill>
              </a:rPr>
            </a:br>
            <a:r>
              <a:rPr lang="en-AU" sz="2400" dirty="0">
                <a:solidFill>
                  <a:schemeClr val="bg2">
                    <a:lumMod val="75000"/>
                  </a:schemeClr>
                </a:solidFill>
              </a:rPr>
              <a:t>UAT / User Manual</a:t>
            </a:r>
            <a:br>
              <a:rPr lang="en-AU" sz="2400" dirty="0">
                <a:solidFill>
                  <a:schemeClr val="bg2">
                    <a:lumMod val="75000"/>
                  </a:schemeClr>
                </a:solidFill>
              </a:rPr>
            </a:br>
            <a:r>
              <a:rPr lang="en-AU" sz="2400" dirty="0">
                <a:solidFill>
                  <a:schemeClr val="bg2">
                    <a:lumMod val="75000"/>
                  </a:schemeClr>
                </a:solidFill>
                <a:hlinkClick r:id="rId3"/>
              </a:rPr>
              <a:t>PlanBuild Tasmania Website</a:t>
            </a:r>
            <a:endParaRPr lang="en-AU" sz="2400" dirty="0">
              <a:solidFill>
                <a:schemeClr val="bg2">
                  <a:lumMod val="75000"/>
                </a:schemeClr>
              </a:solidFill>
            </a:endParaRPr>
          </a:p>
          <a:p>
            <a:pPr marL="342900" indent="-342900">
              <a:spcAft>
                <a:spcPts val="900"/>
              </a:spcAft>
              <a:buFont typeface="Arial" panose="020B0604020202020204" pitchFamily="34" charset="0"/>
              <a:buChar char="•"/>
            </a:pPr>
            <a:r>
              <a:rPr lang="en-AU" sz="2400" dirty="0">
                <a:solidFill>
                  <a:schemeClr val="bg2">
                    <a:lumMod val="75000"/>
                  </a:schemeClr>
                </a:solidFill>
              </a:rPr>
              <a:t>Further / In-depth trainings / practises? </a:t>
            </a:r>
          </a:p>
          <a:p>
            <a:pPr marL="342900" indent="-342900">
              <a:spcAft>
                <a:spcPts val="900"/>
              </a:spcAft>
              <a:buFont typeface="Arial" panose="020B0604020202020204" pitchFamily="34" charset="0"/>
              <a:buChar char="•"/>
            </a:pPr>
            <a:r>
              <a:rPr lang="en-AU" sz="2400" dirty="0">
                <a:solidFill>
                  <a:schemeClr val="bg2">
                    <a:lumMod val="75000"/>
                  </a:schemeClr>
                </a:solidFill>
              </a:rPr>
              <a:t>Timeline about the adoption of PlanBuild Application Services – expectation on user’s knowledge and skill</a:t>
            </a:r>
          </a:p>
        </p:txBody>
      </p:sp>
    </p:spTree>
    <p:custDataLst>
      <p:tags r:id="rId1"/>
    </p:custDataLst>
    <p:extLst>
      <p:ext uri="{BB962C8B-B14F-4D97-AF65-F5344CB8AC3E}">
        <p14:creationId xmlns:p14="http://schemas.microsoft.com/office/powerpoint/2010/main" val="4080049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1937" y="2014150"/>
            <a:ext cx="7828316" cy="2285241"/>
          </a:xfrm>
          <a:prstGeom prst="rect">
            <a:avLst/>
          </a:prstGeom>
        </p:spPr>
        <p:txBody>
          <a:bodyPr wrap="square">
            <a:spAutoFit/>
          </a:bodyPr>
          <a:lstStyle/>
          <a:p>
            <a:pPr algn="ctr">
              <a:spcAft>
                <a:spcPts val="900"/>
              </a:spcAft>
            </a:pPr>
            <a:r>
              <a:rPr lang="en-AU" sz="2000" dirty="0">
                <a:solidFill>
                  <a:schemeClr val="accent1"/>
                </a:solidFill>
              </a:rPr>
              <a:t>Thank you.</a:t>
            </a:r>
          </a:p>
          <a:p>
            <a:pPr algn="ctr">
              <a:spcAft>
                <a:spcPts val="900"/>
              </a:spcAft>
            </a:pPr>
            <a:r>
              <a:rPr lang="en-AU" sz="2000" dirty="0">
                <a:solidFill>
                  <a:schemeClr val="accent1"/>
                </a:solidFill>
              </a:rPr>
              <a:t>If you have a question or need any further assistance, please contact: </a:t>
            </a:r>
            <a:br>
              <a:rPr lang="en-AU" sz="2000" dirty="0">
                <a:solidFill>
                  <a:schemeClr val="accent1"/>
                </a:solidFill>
              </a:rPr>
            </a:br>
            <a:br>
              <a:rPr lang="en-AU" sz="2000" dirty="0">
                <a:solidFill>
                  <a:schemeClr val="accent1"/>
                </a:solidFill>
              </a:rPr>
            </a:br>
            <a:r>
              <a:rPr lang="en-AU" sz="2000" dirty="0">
                <a:solidFill>
                  <a:srgbClr val="FF0000"/>
                </a:solidFill>
              </a:rPr>
              <a:t>&lt;Trainer’s contact&gt;</a:t>
            </a:r>
          </a:p>
          <a:p>
            <a:pPr algn="ctr">
              <a:spcAft>
                <a:spcPts val="900"/>
              </a:spcAft>
            </a:pPr>
            <a:endParaRPr lang="en-AU" sz="2000" dirty="0"/>
          </a:p>
          <a:p>
            <a:pPr algn="ctr">
              <a:spcAft>
                <a:spcPts val="900"/>
              </a:spcAft>
            </a:pPr>
            <a:r>
              <a:rPr lang="en-AU" sz="2000" dirty="0"/>
              <a:t> </a:t>
            </a:r>
          </a:p>
        </p:txBody>
      </p:sp>
    </p:spTree>
    <p:custDataLst>
      <p:tags r:id="rId1"/>
    </p:custDataLst>
    <p:extLst>
      <p:ext uri="{BB962C8B-B14F-4D97-AF65-F5344CB8AC3E}">
        <p14:creationId xmlns:p14="http://schemas.microsoft.com/office/powerpoint/2010/main" val="66862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Welcome</a:t>
            </a:r>
          </a:p>
        </p:txBody>
      </p:sp>
      <p:sp>
        <p:nvSpPr>
          <p:cNvPr id="7" name="TextBox 6"/>
          <p:cNvSpPr txBox="1"/>
          <p:nvPr/>
        </p:nvSpPr>
        <p:spPr>
          <a:xfrm>
            <a:off x="765566" y="4459616"/>
            <a:ext cx="5330434" cy="1354217"/>
          </a:xfrm>
          <a:prstGeom prst="rect">
            <a:avLst/>
          </a:prstGeom>
          <a:noFill/>
        </p:spPr>
        <p:txBody>
          <a:bodyPr wrap="square" lIns="91440" tIns="45720" rIns="91440" bIns="45720" rtlCol="0" anchor="t">
            <a:spAutoFit/>
          </a:bodyPr>
          <a:lstStyle/>
          <a:p>
            <a:pPr>
              <a:spcAft>
                <a:spcPts val="900"/>
              </a:spcAft>
            </a:pPr>
            <a:r>
              <a:rPr lang="en-AU" b="1" dirty="0">
                <a:solidFill>
                  <a:srgbClr val="2E5665"/>
                </a:solidFill>
              </a:rPr>
              <a:t>Acknowledgement of Country</a:t>
            </a:r>
            <a:br>
              <a:rPr lang="en-AU" sz="3600" b="1" dirty="0">
                <a:solidFill>
                  <a:srgbClr val="2E5665"/>
                </a:solidFill>
              </a:rPr>
            </a:br>
            <a:r>
              <a:rPr lang="en-AU" sz="1600" i="1" dirty="0">
                <a:solidFill>
                  <a:srgbClr val="2E5665"/>
                </a:solidFill>
                <a:ea typeface="+mn-lt"/>
                <a:cs typeface="+mn-lt"/>
              </a:rPr>
              <a:t>‘In recognition of the deep history and culture of this Island, we would like to acknowledge and pay our respects to all Tasmanian Aboriginal people; the traditional owners of the Land upon which we meet/gather.’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98" y="978317"/>
            <a:ext cx="5225969" cy="3481299"/>
          </a:xfrm>
          <a:prstGeom prst="rect">
            <a:avLst/>
          </a:prstGeom>
        </p:spPr>
      </p:pic>
      <p:sp>
        <p:nvSpPr>
          <p:cNvPr id="6" name="TextBox 5">
            <a:extLst>
              <a:ext uri="{FF2B5EF4-FFF2-40B4-BE49-F238E27FC236}">
                <a16:creationId xmlns:a16="http://schemas.microsoft.com/office/drawing/2014/main" id="{89978CFC-92B8-6379-4FEE-8EA5BA7A9F60}"/>
              </a:ext>
            </a:extLst>
          </p:cNvPr>
          <p:cNvSpPr txBox="1"/>
          <p:nvPr/>
        </p:nvSpPr>
        <p:spPr>
          <a:xfrm>
            <a:off x="6530836" y="1961238"/>
            <a:ext cx="4990242" cy="3362459"/>
          </a:xfrm>
          <a:prstGeom prst="rect">
            <a:avLst/>
          </a:prstGeom>
          <a:noFill/>
        </p:spPr>
        <p:txBody>
          <a:bodyPr wrap="square">
            <a:spAutoFit/>
          </a:bodyPr>
          <a:lstStyle/>
          <a:p>
            <a:pPr>
              <a:spcAft>
                <a:spcPts val="900"/>
              </a:spcAft>
            </a:pPr>
            <a:r>
              <a:rPr lang="en-AU" sz="2400" b="1" dirty="0">
                <a:solidFill>
                  <a:schemeClr val="accent1"/>
                </a:solidFill>
              </a:rPr>
              <a:t>Introductions </a:t>
            </a:r>
          </a:p>
          <a:p>
            <a:pPr>
              <a:spcAft>
                <a:spcPts val="900"/>
              </a:spcAft>
            </a:pPr>
            <a:r>
              <a:rPr lang="en-AU" sz="2000" dirty="0">
                <a:solidFill>
                  <a:srgbClr val="FF0000"/>
                </a:solidFill>
              </a:rPr>
              <a:t>&lt;Trainer Name&gt;</a:t>
            </a:r>
            <a:endParaRPr lang="en-AU" sz="2000" b="1" dirty="0">
              <a:solidFill>
                <a:schemeClr val="bg2">
                  <a:lumMod val="75000"/>
                </a:schemeClr>
              </a:solidFill>
            </a:endParaRPr>
          </a:p>
          <a:p>
            <a:pPr>
              <a:spcAft>
                <a:spcPts val="900"/>
              </a:spcAft>
            </a:pPr>
            <a:endParaRPr lang="en-AU" sz="2000" b="1" dirty="0">
              <a:solidFill>
                <a:schemeClr val="bg2">
                  <a:lumMod val="75000"/>
                </a:schemeClr>
              </a:solidFill>
            </a:endParaRPr>
          </a:p>
          <a:p>
            <a:pPr>
              <a:spcAft>
                <a:spcPts val="900"/>
              </a:spcAft>
            </a:pPr>
            <a:r>
              <a:rPr lang="en-AU" sz="2400" b="1" dirty="0">
                <a:solidFill>
                  <a:schemeClr val="accent1"/>
                </a:solidFill>
              </a:rPr>
              <a:t>Housekeeping</a:t>
            </a:r>
          </a:p>
          <a:p>
            <a:pPr marL="285750" indent="-285750">
              <a:spcAft>
                <a:spcPts val="900"/>
              </a:spcAft>
              <a:buFont typeface="Arial" panose="020B0604020202020204" pitchFamily="34" charset="0"/>
              <a:buChar char="•"/>
            </a:pPr>
            <a:r>
              <a:rPr lang="en-AU" sz="1800" dirty="0">
                <a:solidFill>
                  <a:srgbClr val="2E5665"/>
                </a:solidFill>
              </a:rPr>
              <a:t>Fire exits and emergency assembly point </a:t>
            </a:r>
          </a:p>
          <a:p>
            <a:pPr marL="285750" indent="-285750">
              <a:spcAft>
                <a:spcPts val="900"/>
              </a:spcAft>
              <a:buFont typeface="Arial" panose="020B0604020202020204" pitchFamily="34" charset="0"/>
              <a:buChar char="•"/>
            </a:pPr>
            <a:r>
              <a:rPr lang="en-AU" sz="1800" dirty="0">
                <a:solidFill>
                  <a:srgbClr val="2E5665"/>
                </a:solidFill>
              </a:rPr>
              <a:t>Bathrooms </a:t>
            </a:r>
          </a:p>
          <a:p>
            <a:pPr marL="285750" indent="-285750">
              <a:spcAft>
                <a:spcPts val="900"/>
              </a:spcAft>
              <a:buFont typeface="Arial" panose="020B0604020202020204" pitchFamily="34" charset="0"/>
              <a:buChar char="•"/>
            </a:pPr>
            <a:r>
              <a:rPr lang="en-AU" dirty="0">
                <a:solidFill>
                  <a:srgbClr val="2E5665"/>
                </a:solidFill>
              </a:rPr>
              <a:t>Breaks </a:t>
            </a:r>
          </a:p>
          <a:p>
            <a:pPr marL="285750" indent="-285750">
              <a:spcAft>
                <a:spcPts val="900"/>
              </a:spcAft>
              <a:buFont typeface="Arial" panose="020B0604020202020204" pitchFamily="34" charset="0"/>
              <a:buChar char="•"/>
            </a:pPr>
            <a:r>
              <a:rPr lang="en-AU" sz="1800" dirty="0">
                <a:solidFill>
                  <a:srgbClr val="2E5665"/>
                </a:solidFill>
              </a:rPr>
              <a:t>If you need to leave the session  </a:t>
            </a:r>
            <a:endParaRPr lang="en-AU" sz="1800" dirty="0">
              <a:solidFill>
                <a:schemeClr val="bg2">
                  <a:lumMod val="75000"/>
                </a:schemeClr>
              </a:solidFill>
            </a:endParaRPr>
          </a:p>
        </p:txBody>
      </p:sp>
    </p:spTree>
    <p:custDataLst>
      <p:tags r:id="rId1"/>
    </p:custDataLst>
    <p:extLst>
      <p:ext uri="{BB962C8B-B14F-4D97-AF65-F5344CB8AC3E}">
        <p14:creationId xmlns:p14="http://schemas.microsoft.com/office/powerpoint/2010/main" val="11280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75C2-9349-5682-3BD1-CE30C7E83EE0}"/>
              </a:ext>
            </a:extLst>
          </p:cNvPr>
          <p:cNvSpPr>
            <a:spLocks noGrp="1"/>
          </p:cNvSpPr>
          <p:nvPr>
            <p:ph type="title"/>
          </p:nvPr>
        </p:nvSpPr>
        <p:spPr/>
        <p:txBody>
          <a:bodyPr/>
          <a:lstStyle/>
          <a:p>
            <a:r>
              <a:rPr lang="en-AU" dirty="0"/>
              <a:t>Agenda</a:t>
            </a:r>
          </a:p>
        </p:txBody>
      </p:sp>
      <p:graphicFrame>
        <p:nvGraphicFramePr>
          <p:cNvPr id="4" name="Table 4">
            <a:extLst>
              <a:ext uri="{FF2B5EF4-FFF2-40B4-BE49-F238E27FC236}">
                <a16:creationId xmlns:a16="http://schemas.microsoft.com/office/drawing/2014/main" id="{38ADABFB-9D22-2495-7154-1BCAAF3EC1B5}"/>
              </a:ext>
            </a:extLst>
          </p:cNvPr>
          <p:cNvGraphicFramePr>
            <a:graphicFrameLocks noGrp="1"/>
          </p:cNvGraphicFramePr>
          <p:nvPr>
            <p:extLst>
              <p:ext uri="{D42A27DB-BD31-4B8C-83A1-F6EECF244321}">
                <p14:modId xmlns:p14="http://schemas.microsoft.com/office/powerpoint/2010/main" val="2340939689"/>
              </p:ext>
            </p:extLst>
          </p:nvPr>
        </p:nvGraphicFramePr>
        <p:xfrm>
          <a:off x="3335302" y="661366"/>
          <a:ext cx="8289570" cy="5705856"/>
        </p:xfrm>
        <a:graphic>
          <a:graphicData uri="http://schemas.openxmlformats.org/drawingml/2006/table">
            <a:tbl>
              <a:tblPr firstRow="1" bandRow="1">
                <a:tableStyleId>{2D5ABB26-0587-4C30-8999-92F81FD0307C}</a:tableStyleId>
              </a:tblPr>
              <a:tblGrid>
                <a:gridCol w="1014705">
                  <a:extLst>
                    <a:ext uri="{9D8B030D-6E8A-4147-A177-3AD203B41FA5}">
                      <a16:colId xmlns:a16="http://schemas.microsoft.com/office/drawing/2014/main" val="30237270"/>
                    </a:ext>
                  </a:extLst>
                </a:gridCol>
                <a:gridCol w="7274865">
                  <a:extLst>
                    <a:ext uri="{9D8B030D-6E8A-4147-A177-3AD203B41FA5}">
                      <a16:colId xmlns:a16="http://schemas.microsoft.com/office/drawing/2014/main" val="347635967"/>
                    </a:ext>
                  </a:extLst>
                </a:gridCol>
              </a:tblGrid>
              <a:tr h="370840">
                <a:tc>
                  <a:txBody>
                    <a:bodyPr/>
                    <a:lstStyle/>
                    <a:p>
                      <a:pPr algn="l" defTabSz="914400" rtl="0" eaLnBrk="1" latinLnBrk="0" hangingPunct="1">
                        <a:lnSpc>
                          <a:spcPct val="90000"/>
                        </a:lnSpc>
                        <a:spcBef>
                          <a:spcPct val="0"/>
                        </a:spcBef>
                        <a:buNone/>
                      </a:pPr>
                      <a:endParaRPr lang="en-AU" sz="2800" kern="1200" dirty="0">
                        <a:solidFill>
                          <a:schemeClr val="tx2"/>
                        </a:solidFill>
                        <a:latin typeface="Gill Sans MT" panose="020B0502020104020203" pitchFamily="34" charset="0"/>
                        <a:ea typeface="+mj-ea"/>
                        <a:cs typeface="+mj-cs"/>
                      </a:endParaRPr>
                    </a:p>
                  </a:txBody>
                  <a:tcPr/>
                </a:tc>
                <a:tc>
                  <a:txBody>
                    <a:bodyPr/>
                    <a:lstStyle/>
                    <a:p>
                      <a:pPr algn="l" defTabSz="914400" rtl="0" eaLnBrk="1" latinLnBrk="0" hangingPunct="1">
                        <a:lnSpc>
                          <a:spcPct val="90000"/>
                        </a:lnSpc>
                        <a:spcBef>
                          <a:spcPct val="0"/>
                        </a:spcBef>
                        <a:buNone/>
                      </a:pPr>
                      <a:endParaRPr lang="en-AU" sz="2800" kern="1200" dirty="0">
                        <a:solidFill>
                          <a:schemeClr val="tx2"/>
                        </a:solidFill>
                        <a:latin typeface="Gill Sans MT" panose="020B0502020104020203" pitchFamily="34" charset="0"/>
                        <a:ea typeface="+mj-ea"/>
                        <a:cs typeface="+mj-cs"/>
                      </a:endParaRPr>
                    </a:p>
                  </a:txBody>
                  <a:tcPr/>
                </a:tc>
                <a:extLst>
                  <a:ext uri="{0D108BD9-81ED-4DB2-BD59-A6C34878D82A}">
                    <a16:rowId xmlns:a16="http://schemas.microsoft.com/office/drawing/2014/main" val="1392648180"/>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1.</a:t>
                      </a:r>
                    </a:p>
                  </a:txBody>
                  <a:tcPr/>
                </a:tc>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User registration</a:t>
                      </a:r>
                    </a:p>
                  </a:txBody>
                  <a:tcPr/>
                </a:tc>
                <a:extLst>
                  <a:ext uri="{0D108BD9-81ED-4DB2-BD59-A6C34878D82A}">
                    <a16:rowId xmlns:a16="http://schemas.microsoft.com/office/drawing/2014/main" val="2440705273"/>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2.</a:t>
                      </a:r>
                    </a:p>
                  </a:txBody>
                  <a:tcPr/>
                </a:tc>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Dashboard Navigation</a:t>
                      </a:r>
                    </a:p>
                  </a:txBody>
                  <a:tcPr/>
                </a:tc>
                <a:extLst>
                  <a:ext uri="{0D108BD9-81ED-4DB2-BD59-A6C34878D82A}">
                    <a16:rowId xmlns:a16="http://schemas.microsoft.com/office/drawing/2014/main" val="778874215"/>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3.</a:t>
                      </a:r>
                    </a:p>
                  </a:txBody>
                  <a:tcPr/>
                </a:tc>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PlanBuild Hierarchy and Navigation</a:t>
                      </a:r>
                    </a:p>
                  </a:txBody>
                  <a:tcPr/>
                </a:tc>
                <a:extLst>
                  <a:ext uri="{0D108BD9-81ED-4DB2-BD59-A6C34878D82A}">
                    <a16:rowId xmlns:a16="http://schemas.microsoft.com/office/drawing/2014/main" val="12123255"/>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4.</a:t>
                      </a:r>
                    </a:p>
                  </a:txBody>
                  <a:tcPr/>
                </a:tc>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Searching and References</a:t>
                      </a:r>
                    </a:p>
                  </a:txBody>
                  <a:tcPr/>
                </a:tc>
                <a:extLst>
                  <a:ext uri="{0D108BD9-81ED-4DB2-BD59-A6C34878D82A}">
                    <a16:rowId xmlns:a16="http://schemas.microsoft.com/office/drawing/2014/main" val="3454397627"/>
                  </a:ext>
                </a:extLst>
              </a:tr>
              <a:tr h="320923">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5.</a:t>
                      </a: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2800" kern="1200" dirty="0">
                          <a:solidFill>
                            <a:schemeClr val="tx2"/>
                          </a:solidFill>
                          <a:latin typeface="Gill Sans MT" panose="020B0502020104020203" pitchFamily="34" charset="0"/>
                          <a:ea typeface="+mj-ea"/>
                          <a:cs typeface="+mj-cs"/>
                        </a:rPr>
                        <a:t>PlanBuild Statuses</a:t>
                      </a:r>
                    </a:p>
                  </a:txBody>
                  <a:tcPr/>
                </a:tc>
                <a:extLst>
                  <a:ext uri="{0D108BD9-81ED-4DB2-BD59-A6C34878D82A}">
                    <a16:rowId xmlns:a16="http://schemas.microsoft.com/office/drawing/2014/main" val="1291277989"/>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6.</a:t>
                      </a:r>
                    </a:p>
                  </a:txBody>
                  <a:tcPr/>
                </a:tc>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Managing Clocks</a:t>
                      </a:r>
                    </a:p>
                  </a:txBody>
                  <a:tcPr/>
                </a:tc>
                <a:extLst>
                  <a:ext uri="{0D108BD9-81ED-4DB2-BD59-A6C34878D82A}">
                    <a16:rowId xmlns:a16="http://schemas.microsoft.com/office/drawing/2014/main" val="434327283"/>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7.</a:t>
                      </a:r>
                    </a:p>
                  </a:txBody>
                  <a:tcPr/>
                </a:tc>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Document Management </a:t>
                      </a:r>
                    </a:p>
                  </a:txBody>
                  <a:tcPr/>
                </a:tc>
                <a:extLst>
                  <a:ext uri="{0D108BD9-81ED-4DB2-BD59-A6C34878D82A}">
                    <a16:rowId xmlns:a16="http://schemas.microsoft.com/office/drawing/2014/main" val="1019140026"/>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8.</a:t>
                      </a:r>
                    </a:p>
                  </a:txBody>
                  <a:tcPr/>
                </a:tc>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Notes and Attachments</a:t>
                      </a:r>
                    </a:p>
                  </a:txBody>
                  <a:tcPr/>
                </a:tc>
                <a:extLst>
                  <a:ext uri="{0D108BD9-81ED-4DB2-BD59-A6C34878D82A}">
                    <a16:rowId xmlns:a16="http://schemas.microsoft.com/office/drawing/2014/main" val="3819539992"/>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9.</a:t>
                      </a:r>
                    </a:p>
                  </a:txBody>
                  <a:tcPr/>
                </a:tc>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Payments – Request to Pay &amp; Upfront</a:t>
                      </a:r>
                    </a:p>
                  </a:txBody>
                  <a:tcPr/>
                </a:tc>
                <a:extLst>
                  <a:ext uri="{0D108BD9-81ED-4DB2-BD59-A6C34878D82A}">
                    <a16:rowId xmlns:a16="http://schemas.microsoft.com/office/drawing/2014/main" val="1623275945"/>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10.</a:t>
                      </a:r>
                    </a:p>
                  </a:txBody>
                  <a:tcPr/>
                </a:tc>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Allocating Tasks</a:t>
                      </a:r>
                    </a:p>
                  </a:txBody>
                  <a:tcPr/>
                </a:tc>
                <a:extLst>
                  <a:ext uri="{0D108BD9-81ED-4DB2-BD59-A6C34878D82A}">
                    <a16:rowId xmlns:a16="http://schemas.microsoft.com/office/drawing/2014/main" val="4037955130"/>
                  </a:ext>
                </a:extLst>
              </a:tr>
              <a:tr h="370840">
                <a:tc>
                  <a:txBody>
                    <a:bodyPr/>
                    <a:lstStyle/>
                    <a:p>
                      <a:pPr algn="l" defTabSz="914400" rtl="0" eaLnBrk="1" latinLnBrk="0" hangingPunct="1">
                        <a:lnSpc>
                          <a:spcPct val="90000"/>
                        </a:lnSpc>
                        <a:spcBef>
                          <a:spcPct val="0"/>
                        </a:spcBef>
                        <a:buNone/>
                      </a:pPr>
                      <a:r>
                        <a:rPr lang="en-AU" sz="2800" kern="1200" dirty="0">
                          <a:solidFill>
                            <a:schemeClr val="tx2"/>
                          </a:solidFill>
                          <a:latin typeface="Gill Sans MT" panose="020B0502020104020203" pitchFamily="34" charset="0"/>
                          <a:ea typeface="+mj-ea"/>
                          <a:cs typeface="+mj-cs"/>
                        </a:rPr>
                        <a:t>11.</a:t>
                      </a:r>
                    </a:p>
                  </a:txBody>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2800" kern="1200" dirty="0">
                          <a:solidFill>
                            <a:schemeClr val="tx2"/>
                          </a:solidFill>
                          <a:latin typeface="Gill Sans MT" panose="020B0502020104020203" pitchFamily="34" charset="0"/>
                          <a:ea typeface="+mj-ea"/>
                          <a:cs typeface="+mj-cs"/>
                        </a:rPr>
                        <a:t>Understanding Enquiries</a:t>
                      </a:r>
                    </a:p>
                  </a:txBody>
                  <a:tcPr/>
                </a:tc>
                <a:extLst>
                  <a:ext uri="{0D108BD9-81ED-4DB2-BD59-A6C34878D82A}">
                    <a16:rowId xmlns:a16="http://schemas.microsoft.com/office/drawing/2014/main" val="2734800632"/>
                  </a:ext>
                </a:extLst>
              </a:tr>
            </a:tbl>
          </a:graphicData>
        </a:graphic>
      </p:graphicFrame>
    </p:spTree>
    <p:custDataLst>
      <p:tags r:id="rId1"/>
    </p:custDataLst>
    <p:extLst>
      <p:ext uri="{BB962C8B-B14F-4D97-AF65-F5344CB8AC3E}">
        <p14:creationId xmlns:p14="http://schemas.microsoft.com/office/powerpoint/2010/main" val="62493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131" y="110883"/>
            <a:ext cx="10515600" cy="680168"/>
          </a:xfrm>
        </p:spPr>
        <p:txBody>
          <a:bodyPr>
            <a:normAutofit/>
          </a:bodyPr>
          <a:lstStyle/>
          <a:p>
            <a:r>
              <a:rPr lang="en-AU" sz="2800" b="1" dirty="0"/>
              <a:t>The Flow of  This Training</a:t>
            </a:r>
          </a:p>
        </p:txBody>
      </p:sp>
      <p:sp>
        <p:nvSpPr>
          <p:cNvPr id="4" name="TextBox 3"/>
          <p:cNvSpPr txBox="1"/>
          <p:nvPr/>
        </p:nvSpPr>
        <p:spPr>
          <a:xfrm>
            <a:off x="663657" y="4668357"/>
            <a:ext cx="7698290" cy="16312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2000" dirty="0">
                <a:solidFill>
                  <a:srgbClr val="2B5566"/>
                </a:solidFill>
                <a:latin typeface="Gill Sans MT" panose="020B0502020104020203"/>
              </a:rPr>
              <a:t>Future sessions will be more practical and will follow: </a:t>
            </a:r>
          </a:p>
          <a:p>
            <a:pPr marR="0" lvl="0" algn="l" defTabSz="914400" rtl="0" eaLnBrk="1" fontAlgn="auto" latinLnBrk="0" hangingPunct="1">
              <a:lnSpc>
                <a:spcPct val="100000"/>
              </a:lnSpc>
              <a:spcBef>
                <a:spcPts val="0"/>
              </a:spcBef>
              <a:spcAft>
                <a:spcPts val="0"/>
              </a:spcAft>
              <a:buClrTx/>
              <a:buSzTx/>
              <a:tabLst/>
              <a:defRPr/>
            </a:pPr>
            <a:endParaRPr lang="en-AU" sz="2000" dirty="0">
              <a:solidFill>
                <a:srgbClr val="2B5566"/>
              </a:solidFill>
              <a:latin typeface="Gill Sans MT" panose="020B0502020104020203"/>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AU" sz="2000" dirty="0">
                <a:solidFill>
                  <a:srgbClr val="2B5566"/>
                </a:solidFill>
                <a:latin typeface="Gill Sans MT" panose="020B0502020104020203"/>
              </a:rPr>
              <a:t>Demonstration of Day in the Life Scenario (DILO)</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AU" sz="2000" dirty="0">
                <a:solidFill>
                  <a:srgbClr val="2B5566"/>
                </a:solidFill>
                <a:latin typeface="Gill Sans MT" panose="020B0502020104020203"/>
              </a:rPr>
              <a:t>Participants to complete the DILO in PlanBuild Application Services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AU" sz="2000" b="0" i="0" u="none" strike="noStrike" kern="1200" cap="none" spc="0" normalizeH="0" baseline="0" noProof="0" dirty="0">
                <a:ln>
                  <a:noFill/>
                </a:ln>
                <a:solidFill>
                  <a:srgbClr val="2B5566"/>
                </a:solidFill>
                <a:effectLst/>
                <a:uLnTx/>
                <a:uFillTx/>
                <a:latin typeface="Gill Sans MT" panose="020B0502020104020203"/>
                <a:ea typeface="+mn-ea"/>
                <a:cs typeface="+mn-cs"/>
              </a:rPr>
              <a:t>Each scenario should build on the steps from</a:t>
            </a:r>
            <a:r>
              <a:rPr kumimoji="0" lang="en-AU" sz="2000" b="0" i="0" u="none" strike="noStrike" kern="1200" cap="none" spc="0" normalizeH="0" noProof="0" dirty="0">
                <a:ln>
                  <a:noFill/>
                </a:ln>
                <a:solidFill>
                  <a:srgbClr val="2B5566"/>
                </a:solidFill>
                <a:effectLst/>
                <a:uLnTx/>
                <a:uFillTx/>
                <a:latin typeface="Gill Sans MT" panose="020B0502020104020203"/>
                <a:ea typeface="+mn-ea"/>
                <a:cs typeface="+mn-cs"/>
              </a:rPr>
              <a:t> the</a:t>
            </a:r>
            <a:r>
              <a:rPr kumimoji="0" lang="en-AU" sz="2000" b="0" i="0" u="none" strike="noStrike" kern="1200" cap="none" spc="0" normalizeH="0" baseline="0" noProof="0" dirty="0">
                <a:ln>
                  <a:noFill/>
                </a:ln>
                <a:solidFill>
                  <a:srgbClr val="2B5566"/>
                </a:solidFill>
                <a:effectLst/>
                <a:uLnTx/>
                <a:uFillTx/>
                <a:latin typeface="Gill Sans MT" panose="020B0502020104020203"/>
                <a:ea typeface="+mn-ea"/>
                <a:cs typeface="+mn-cs"/>
              </a:rPr>
              <a:t> previous scenario  </a:t>
            </a:r>
          </a:p>
        </p:txBody>
      </p:sp>
      <p:sp>
        <p:nvSpPr>
          <p:cNvPr id="9" name="TextBox 8"/>
          <p:cNvSpPr txBox="1"/>
          <p:nvPr/>
        </p:nvSpPr>
        <p:spPr>
          <a:xfrm>
            <a:off x="663657" y="1590810"/>
            <a:ext cx="7698290" cy="286232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2000" dirty="0">
                <a:solidFill>
                  <a:srgbClr val="2B5566"/>
                </a:solidFill>
                <a:latin typeface="Gill Sans MT" panose="020B0502020104020203"/>
              </a:rPr>
              <a:t>The ‘Getting Started’ session will focus on general information about PlanBuild Application Services with the aim to</a:t>
            </a:r>
            <a:r>
              <a:rPr lang="en-AU" sz="2000" dirty="0">
                <a:solidFill>
                  <a:srgbClr val="2B5566"/>
                </a:solidFill>
              </a:rPr>
              <a:t> understand:</a:t>
            </a:r>
          </a:p>
          <a:p>
            <a:pPr marR="0" lvl="0" algn="l" defTabSz="914400" rtl="0" eaLnBrk="1" fontAlgn="auto" latinLnBrk="0" hangingPunct="1">
              <a:lnSpc>
                <a:spcPct val="100000"/>
              </a:lnSpc>
              <a:spcBef>
                <a:spcPts val="0"/>
              </a:spcBef>
              <a:spcAft>
                <a:spcPts val="0"/>
              </a:spcAft>
              <a:buClrTx/>
              <a:buSzTx/>
              <a:tabLst/>
              <a:defRPr/>
            </a:pPr>
            <a:endParaRPr lang="en-AU" sz="2000" dirty="0">
              <a:solidFill>
                <a:srgbClr val="2B5566"/>
              </a:solidFill>
            </a:endParaRPr>
          </a:p>
          <a:p>
            <a:pPr marL="342900" lvl="0" indent="-342900">
              <a:buFont typeface="Arial" panose="020B0604020202020204" pitchFamily="34" charset="0"/>
              <a:buChar char="•"/>
            </a:pPr>
            <a:r>
              <a:rPr lang="en-AU" sz="2000" dirty="0">
                <a:solidFill>
                  <a:srgbClr val="2B5566"/>
                </a:solidFill>
              </a:rPr>
              <a:t>The PlanBuild architecture, basic navigation &amp; workflow  </a:t>
            </a:r>
          </a:p>
          <a:p>
            <a:pPr marL="342900" lvl="0" indent="-342900">
              <a:buFont typeface="Arial" panose="020B0604020202020204" pitchFamily="34" charset="0"/>
              <a:buChar char="•"/>
            </a:pPr>
            <a:r>
              <a:rPr lang="en-AU" sz="2000" dirty="0">
                <a:solidFill>
                  <a:srgbClr val="2B5566"/>
                </a:solidFill>
              </a:rPr>
              <a:t>How to assign tasks, use the workflow &amp; save records </a:t>
            </a:r>
          </a:p>
          <a:p>
            <a:pPr marL="342900" lvl="0" indent="-342900">
              <a:buFont typeface="Arial" panose="020B0604020202020204" pitchFamily="34" charset="0"/>
              <a:buChar char="•"/>
            </a:pPr>
            <a:r>
              <a:rPr lang="en-AU" sz="2000" dirty="0">
                <a:solidFill>
                  <a:srgbClr val="2B5566"/>
                </a:solidFill>
              </a:rPr>
              <a:t>The use of help &amp; support functionality and tools </a:t>
            </a:r>
          </a:p>
          <a:p>
            <a:pPr marL="342900" lvl="0" indent="-342900">
              <a:buFont typeface="Arial" panose="020B0604020202020204" pitchFamily="34" charset="0"/>
              <a:buChar char="•"/>
            </a:pPr>
            <a:r>
              <a:rPr lang="en-AU" sz="2000" dirty="0">
                <a:solidFill>
                  <a:srgbClr val="2B5566"/>
                </a:solidFill>
              </a:rPr>
              <a:t>How to manage documents including revisions and document control </a:t>
            </a:r>
          </a:p>
          <a:p>
            <a:pPr marL="342900" lvl="0" indent="-342900">
              <a:buFont typeface="Arial" panose="020B0604020202020204" pitchFamily="34" charset="0"/>
              <a:buChar char="•"/>
            </a:pPr>
            <a:r>
              <a:rPr lang="en-AU" sz="2000" dirty="0">
                <a:solidFill>
                  <a:srgbClr val="2B5566"/>
                </a:solidFill>
              </a:rPr>
              <a:t>How to assign &amp; manage task allocation (for specific roles only) </a:t>
            </a:r>
          </a:p>
          <a:p>
            <a:pPr marR="0" lvl="0" algn="l" defTabSz="914400" rtl="0" eaLnBrk="1" fontAlgn="auto" latinLnBrk="0" hangingPunct="1">
              <a:lnSpc>
                <a:spcPct val="100000"/>
              </a:lnSpc>
              <a:spcBef>
                <a:spcPts val="0"/>
              </a:spcBef>
              <a:spcAft>
                <a:spcPts val="0"/>
              </a:spcAft>
              <a:buClrTx/>
              <a:buSzTx/>
              <a:tabLst/>
              <a:defRPr/>
            </a:pPr>
            <a:endParaRPr lang="en-AU" sz="2000" dirty="0">
              <a:solidFill>
                <a:srgbClr val="2B5566"/>
              </a:solidFill>
              <a:latin typeface="Gill Sans MT" panose="020B0502020104020203"/>
            </a:endParaRPr>
          </a:p>
        </p:txBody>
      </p:sp>
      <p:pic>
        <p:nvPicPr>
          <p:cNvPr id="5" name="Picture 4" descr="A blue and white logo&#10;&#10;Description automatically generated">
            <a:extLst>
              <a:ext uri="{FF2B5EF4-FFF2-40B4-BE49-F238E27FC236}">
                <a16:creationId xmlns:a16="http://schemas.microsoft.com/office/drawing/2014/main" id="{95713BEC-F2BA-2BDD-D6DA-FF4987989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421" y="1282357"/>
            <a:ext cx="4643835" cy="3095890"/>
          </a:xfrm>
          <a:prstGeom prst="rect">
            <a:avLst/>
          </a:prstGeom>
        </p:spPr>
      </p:pic>
    </p:spTree>
    <p:custDataLst>
      <p:tags r:id="rId1"/>
    </p:custDataLst>
    <p:extLst>
      <p:ext uri="{BB962C8B-B14F-4D97-AF65-F5344CB8AC3E}">
        <p14:creationId xmlns:p14="http://schemas.microsoft.com/office/powerpoint/2010/main" val="32245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5906-27EC-D5C0-33B0-AE0BEFEE4948}"/>
              </a:ext>
            </a:extLst>
          </p:cNvPr>
          <p:cNvSpPr>
            <a:spLocks noGrp="1"/>
          </p:cNvSpPr>
          <p:nvPr>
            <p:ph type="title"/>
          </p:nvPr>
        </p:nvSpPr>
        <p:spPr>
          <a:xfrm>
            <a:off x="415506" y="136525"/>
            <a:ext cx="10515600" cy="680168"/>
          </a:xfrm>
        </p:spPr>
        <p:txBody>
          <a:bodyPr/>
          <a:lstStyle/>
          <a:p>
            <a:r>
              <a:rPr lang="en-AU" dirty="0"/>
              <a:t>Introduction of PlanBuild</a:t>
            </a:r>
          </a:p>
        </p:txBody>
      </p:sp>
      <p:sp>
        <p:nvSpPr>
          <p:cNvPr id="6" name="TextBox 5">
            <a:extLst>
              <a:ext uri="{FF2B5EF4-FFF2-40B4-BE49-F238E27FC236}">
                <a16:creationId xmlns:a16="http://schemas.microsoft.com/office/drawing/2014/main" id="{40ED6971-AEA5-3898-7877-80823F628101}"/>
              </a:ext>
            </a:extLst>
          </p:cNvPr>
          <p:cNvSpPr txBox="1"/>
          <p:nvPr/>
        </p:nvSpPr>
        <p:spPr>
          <a:xfrm>
            <a:off x="1358347" y="1499444"/>
            <a:ext cx="9057861" cy="4247317"/>
          </a:xfrm>
          <a:prstGeom prst="rect">
            <a:avLst/>
          </a:prstGeom>
          <a:noFill/>
        </p:spPr>
        <p:txBody>
          <a:bodyPr wrap="square">
            <a:spAutoFit/>
          </a:bodyPr>
          <a:lstStyle/>
          <a:p>
            <a:pPr marL="285750" indent="-285750">
              <a:buFont typeface="Arial" panose="020B0604020202020204" pitchFamily="34" charset="0"/>
              <a:buChar char="•"/>
            </a:pPr>
            <a:r>
              <a:rPr lang="en-AU" dirty="0">
                <a:solidFill>
                  <a:srgbClr val="2B5566"/>
                </a:solidFill>
              </a:rPr>
              <a:t>PlanBuild Tasmania is a State Government initiative to provide more consistent, transparent and streamlined application processes to anyone who plans, builds, are carries out plumbing, environmental and public health projects. </a:t>
            </a:r>
            <a:br>
              <a:rPr lang="en-AU" dirty="0">
                <a:solidFill>
                  <a:srgbClr val="2B5566"/>
                </a:solidFill>
              </a:rPr>
            </a:br>
            <a:endParaRPr lang="en-AU" dirty="0">
              <a:solidFill>
                <a:srgbClr val="2B5566"/>
              </a:solidFill>
            </a:endParaRPr>
          </a:p>
          <a:p>
            <a:pPr marL="285750" indent="-285750">
              <a:buFont typeface="Arial" panose="020B0604020202020204" pitchFamily="34" charset="0"/>
              <a:buChar char="•"/>
            </a:pPr>
            <a:r>
              <a:rPr lang="en-AU" dirty="0">
                <a:solidFill>
                  <a:srgbClr val="2B5566"/>
                </a:solidFill>
              </a:rPr>
              <a:t>Phase one of the PlanBuild Tasmania portal is to provide Enquiry Services and has been live for public use since February 2022.  </a:t>
            </a:r>
            <a:br>
              <a:rPr lang="en-AU" dirty="0">
                <a:solidFill>
                  <a:srgbClr val="2B5566"/>
                </a:solidFill>
              </a:rPr>
            </a:br>
            <a:endParaRPr lang="en-AU" dirty="0">
              <a:solidFill>
                <a:srgbClr val="2B5566"/>
              </a:solidFill>
            </a:endParaRPr>
          </a:p>
          <a:p>
            <a:pPr marL="285750" indent="-285750">
              <a:buFont typeface="Arial" panose="020B0604020202020204" pitchFamily="34" charset="0"/>
              <a:buChar char="•"/>
            </a:pPr>
            <a:r>
              <a:rPr lang="en-AU" dirty="0">
                <a:solidFill>
                  <a:srgbClr val="2B5566"/>
                </a:solidFill>
              </a:rPr>
              <a:t>Phase two is to deliver an Application Service Portal, which allows the users to apply, track and pay for their applications, respond to requests, purchase Land Title Certificates documents, and invite their suppliers or licenced parties to participate. On the other hand, TasWater will be able to receive, view and assess the applications electronically. </a:t>
            </a:r>
          </a:p>
          <a:p>
            <a:pPr marL="285750" indent="-285750">
              <a:buFont typeface="Arial" panose="020B0604020202020204" pitchFamily="34" charset="0"/>
              <a:buChar char="•"/>
            </a:pPr>
            <a:endParaRPr lang="en-AU" dirty="0">
              <a:solidFill>
                <a:srgbClr val="2B5566"/>
              </a:solidFill>
            </a:endParaRPr>
          </a:p>
          <a:p>
            <a:pPr marL="285750" indent="-285750">
              <a:buFont typeface="Arial" panose="020B0604020202020204" pitchFamily="34" charset="0"/>
              <a:buChar char="•"/>
            </a:pPr>
            <a:r>
              <a:rPr lang="en-AU" dirty="0">
                <a:solidFill>
                  <a:schemeClr val="bg2">
                    <a:lumMod val="75000"/>
                  </a:schemeClr>
                </a:solidFill>
              </a:rPr>
              <a:t>Provide brief information on your organisation’s adopting timeframe and why are you all here today.</a:t>
            </a:r>
          </a:p>
          <a:p>
            <a:pPr marL="285750" indent="-285750">
              <a:buFont typeface="Arial" panose="020B0604020202020204" pitchFamily="34" charset="0"/>
              <a:buChar char="•"/>
            </a:pPr>
            <a:endParaRPr lang="en-AU" dirty="0">
              <a:solidFill>
                <a:srgbClr val="2B5566"/>
              </a:solidFill>
            </a:endParaRPr>
          </a:p>
        </p:txBody>
      </p:sp>
      <p:sp>
        <p:nvSpPr>
          <p:cNvPr id="7" name="TextBox 6">
            <a:extLst>
              <a:ext uri="{FF2B5EF4-FFF2-40B4-BE49-F238E27FC236}">
                <a16:creationId xmlns:a16="http://schemas.microsoft.com/office/drawing/2014/main" id="{9EAEA36A-3402-4CE6-67B6-78B9DB192625}"/>
              </a:ext>
            </a:extLst>
          </p:cNvPr>
          <p:cNvSpPr txBox="1"/>
          <p:nvPr/>
        </p:nvSpPr>
        <p:spPr>
          <a:xfrm>
            <a:off x="1619250" y="5746761"/>
            <a:ext cx="8724900" cy="369332"/>
          </a:xfrm>
          <a:prstGeom prst="rect">
            <a:avLst/>
          </a:prstGeom>
          <a:noFill/>
        </p:spPr>
        <p:txBody>
          <a:bodyPr wrap="square">
            <a:spAutoFit/>
          </a:bodyPr>
          <a:lstStyle/>
          <a:p>
            <a:r>
              <a:rPr lang="en-AU" dirty="0"/>
              <a:t>Watch </a:t>
            </a:r>
            <a:r>
              <a:rPr lang="en-AU" dirty="0">
                <a:hlinkClick r:id="rId4"/>
              </a:rPr>
              <a:t>PlanBuild - Application Services Introduction Video </a:t>
            </a:r>
            <a:r>
              <a:rPr lang="en-AU" dirty="0"/>
              <a:t>to learn more.</a:t>
            </a:r>
          </a:p>
        </p:txBody>
      </p:sp>
    </p:spTree>
    <p:custDataLst>
      <p:tags r:id="rId1"/>
    </p:custDataLst>
    <p:extLst>
      <p:ext uri="{BB962C8B-B14F-4D97-AF65-F5344CB8AC3E}">
        <p14:creationId xmlns:p14="http://schemas.microsoft.com/office/powerpoint/2010/main" val="187076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7199" y="2556651"/>
            <a:ext cx="5478379"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4400" b="1" dirty="0">
                <a:solidFill>
                  <a:srgbClr val="2B5566"/>
                </a:solidFill>
                <a:latin typeface="Gill Sans MT" panose="020B0502020104020203"/>
              </a:rPr>
              <a:t>Let’s get started!</a:t>
            </a:r>
            <a:endParaRPr kumimoji="0" lang="en-AU" sz="4400" b="1" i="0" u="none" strike="noStrike" kern="1200" cap="none" spc="0" normalizeH="0" baseline="0" noProof="0" dirty="0">
              <a:ln>
                <a:noFill/>
              </a:ln>
              <a:solidFill>
                <a:srgbClr val="2B5566"/>
              </a:solidFill>
              <a:effectLst/>
              <a:uLnTx/>
              <a:uFillTx/>
              <a:latin typeface="Gill Sans MT" panose="020B0502020104020203"/>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srgbClr val="2B5566"/>
              </a:solidFill>
              <a:effectLst/>
              <a:uLnTx/>
              <a:uFillTx/>
              <a:latin typeface="Gill Sans MT" panose="020B0502020104020203"/>
            </a:endParaRPr>
          </a:p>
        </p:txBody>
      </p:sp>
    </p:spTree>
    <p:custDataLst>
      <p:tags r:id="rId1"/>
    </p:custDataLst>
    <p:extLst>
      <p:ext uri="{BB962C8B-B14F-4D97-AF65-F5344CB8AC3E}">
        <p14:creationId xmlns:p14="http://schemas.microsoft.com/office/powerpoint/2010/main" val="283931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User Registration</a:t>
            </a:r>
          </a:p>
        </p:txBody>
      </p:sp>
      <p:sp>
        <p:nvSpPr>
          <p:cNvPr id="3" name="Rectangle 2"/>
          <p:cNvSpPr/>
          <p:nvPr/>
        </p:nvSpPr>
        <p:spPr>
          <a:xfrm>
            <a:off x="1051134" y="2068901"/>
            <a:ext cx="7111218" cy="2400657"/>
          </a:xfrm>
          <a:prstGeom prst="rect">
            <a:avLst/>
          </a:prstGeom>
        </p:spPr>
        <p:txBody>
          <a:bodyPr wrap="square">
            <a:spAutoFit/>
          </a:bodyPr>
          <a:lstStyle/>
          <a:p>
            <a:pPr>
              <a:spcAft>
                <a:spcPts val="900"/>
              </a:spcAft>
            </a:pPr>
            <a:r>
              <a:rPr lang="en-AU" sz="2400" dirty="0">
                <a:solidFill>
                  <a:schemeClr val="accent1"/>
                </a:solidFill>
              </a:rPr>
              <a:t>In this section, we will go through the following:</a:t>
            </a:r>
          </a:p>
          <a:p>
            <a:pPr>
              <a:spcAft>
                <a:spcPts val="900"/>
              </a:spcAft>
            </a:pPr>
            <a:endParaRPr lang="en-AU" sz="2400" dirty="0">
              <a:solidFill>
                <a:schemeClr val="accent1"/>
              </a:solidFill>
            </a:endParaRPr>
          </a:p>
          <a:p>
            <a:pPr marL="342900" indent="-342900">
              <a:spcAft>
                <a:spcPts val="900"/>
              </a:spcAft>
              <a:buFont typeface="Arial" panose="020B0604020202020204" pitchFamily="34" charset="0"/>
              <a:buChar char="•"/>
            </a:pPr>
            <a:r>
              <a:rPr lang="en-AU" sz="2400" dirty="0">
                <a:solidFill>
                  <a:schemeClr val="accent1"/>
                </a:solidFill>
              </a:rPr>
              <a:t>Create a new user</a:t>
            </a:r>
          </a:p>
          <a:p>
            <a:pPr marL="342900" indent="-342900">
              <a:spcAft>
                <a:spcPts val="900"/>
              </a:spcAft>
              <a:buFont typeface="Arial" panose="020B0604020202020204" pitchFamily="34" charset="0"/>
              <a:buChar char="•"/>
            </a:pPr>
            <a:r>
              <a:rPr lang="en-AU" sz="2400" dirty="0">
                <a:solidFill>
                  <a:schemeClr val="accent1"/>
                </a:solidFill>
              </a:rPr>
              <a:t>Reset your password</a:t>
            </a:r>
          </a:p>
          <a:p>
            <a:pPr marL="342900" indent="-342900">
              <a:spcAft>
                <a:spcPts val="900"/>
              </a:spcAft>
              <a:buFont typeface="Arial" panose="020B0604020202020204" pitchFamily="34" charset="0"/>
              <a:buChar char="•"/>
            </a:pPr>
            <a:r>
              <a:rPr lang="en-AU" sz="2400" dirty="0">
                <a:solidFill>
                  <a:schemeClr val="accent1"/>
                </a:solidFill>
              </a:rPr>
              <a:t>View </a:t>
            </a:r>
            <a:r>
              <a:rPr lang="en-AU" sz="2400" b="1" dirty="0">
                <a:solidFill>
                  <a:schemeClr val="accent1"/>
                </a:solidFill>
              </a:rPr>
              <a:t>Organisation Details </a:t>
            </a:r>
          </a:p>
        </p:txBody>
      </p:sp>
      <p:pic>
        <p:nvPicPr>
          <p:cNvPr id="6" name="Picture 5" descr="A screen shot of a register&#10;&#10;Description automatically generated">
            <a:extLst>
              <a:ext uri="{FF2B5EF4-FFF2-40B4-BE49-F238E27FC236}">
                <a16:creationId xmlns:a16="http://schemas.microsoft.com/office/drawing/2014/main" id="{0446658A-9366-2050-A4CB-E136CD44B6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13" t="2175" r="3937" b="474"/>
          <a:stretch/>
        </p:blipFill>
        <p:spPr>
          <a:xfrm>
            <a:off x="7585023" y="1064302"/>
            <a:ext cx="3050498" cy="5119141"/>
          </a:xfrm>
          <a:prstGeom prst="rect">
            <a:avLst/>
          </a:prstGeom>
        </p:spPr>
        <p:style>
          <a:lnRef idx="0">
            <a:schemeClr val="accent1"/>
          </a:lnRef>
          <a:fillRef idx="3">
            <a:schemeClr val="accent1"/>
          </a:fillRef>
          <a:effectRef idx="3">
            <a:schemeClr val="accent1"/>
          </a:effectRef>
          <a:fontRef idx="minor">
            <a:schemeClr val="lt1"/>
          </a:fontRef>
        </p:style>
      </p:pic>
    </p:spTree>
    <p:custDataLst>
      <p:tags r:id="rId1"/>
    </p:custDataLst>
    <p:extLst>
      <p:ext uri="{BB962C8B-B14F-4D97-AF65-F5344CB8AC3E}">
        <p14:creationId xmlns:p14="http://schemas.microsoft.com/office/powerpoint/2010/main" val="8643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9B5-113B-2AE8-E690-E87D163F5E07}"/>
              </a:ext>
            </a:extLst>
          </p:cNvPr>
          <p:cNvSpPr>
            <a:spLocks noGrp="1"/>
          </p:cNvSpPr>
          <p:nvPr>
            <p:ph type="title"/>
          </p:nvPr>
        </p:nvSpPr>
        <p:spPr/>
        <p:txBody>
          <a:bodyPr/>
          <a:lstStyle/>
          <a:p>
            <a:r>
              <a:rPr lang="en-AU" dirty="0"/>
              <a:t>User Registration</a:t>
            </a:r>
          </a:p>
        </p:txBody>
      </p:sp>
      <p:pic>
        <p:nvPicPr>
          <p:cNvPr id="4" name="Picture 3" descr="A screenshot of a computer&#10;&#10;Description automatically generated">
            <a:extLst>
              <a:ext uri="{FF2B5EF4-FFF2-40B4-BE49-F238E27FC236}">
                <a16:creationId xmlns:a16="http://schemas.microsoft.com/office/drawing/2014/main" id="{FF1C43EF-6FC9-701F-01F8-05DDF02A4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192"/>
          <a:stretch/>
        </p:blipFill>
        <p:spPr>
          <a:xfrm>
            <a:off x="336000" y="2154727"/>
            <a:ext cx="11520000" cy="3242068"/>
          </a:xfrm>
          <a:prstGeom prst="rect">
            <a:avLst/>
          </a:prstGeom>
        </p:spPr>
        <p:style>
          <a:lnRef idx="0">
            <a:schemeClr val="accent1"/>
          </a:lnRef>
          <a:fillRef idx="3">
            <a:schemeClr val="accent1"/>
          </a:fillRef>
          <a:effectRef idx="3">
            <a:schemeClr val="accent1"/>
          </a:effectRef>
          <a:fontRef idx="minor">
            <a:schemeClr val="lt1"/>
          </a:fontRef>
        </p:style>
      </p:pic>
      <p:sp>
        <p:nvSpPr>
          <p:cNvPr id="3" name="Rectangle 2">
            <a:extLst>
              <a:ext uri="{FF2B5EF4-FFF2-40B4-BE49-F238E27FC236}">
                <a16:creationId xmlns:a16="http://schemas.microsoft.com/office/drawing/2014/main" id="{BE06D8AA-0685-BB11-4696-5AF40C1A7205}"/>
              </a:ext>
            </a:extLst>
          </p:cNvPr>
          <p:cNvSpPr/>
          <p:nvPr/>
        </p:nvSpPr>
        <p:spPr>
          <a:xfrm>
            <a:off x="264279" y="1584295"/>
            <a:ext cx="1985647" cy="946413"/>
          </a:xfrm>
          <a:prstGeom prst="rect">
            <a:avLst/>
          </a:prstGeom>
        </p:spPr>
        <p:txBody>
          <a:bodyPr wrap="square">
            <a:spAutoFit/>
          </a:bodyPr>
          <a:lstStyle/>
          <a:p>
            <a:pPr>
              <a:spcAft>
                <a:spcPts val="900"/>
              </a:spcAft>
            </a:pPr>
            <a:r>
              <a:rPr lang="en-AU" sz="2400" dirty="0">
                <a:solidFill>
                  <a:schemeClr val="accent1"/>
                </a:solidFill>
              </a:rPr>
              <a:t>User Profile</a:t>
            </a:r>
          </a:p>
          <a:p>
            <a:pPr>
              <a:spcAft>
                <a:spcPts val="900"/>
              </a:spcAft>
            </a:pPr>
            <a:r>
              <a:rPr lang="en-AU" sz="2400" b="1" dirty="0">
                <a:solidFill>
                  <a:schemeClr val="accent1"/>
                </a:solidFill>
              </a:rPr>
              <a:t> </a:t>
            </a:r>
          </a:p>
        </p:txBody>
      </p:sp>
    </p:spTree>
    <p:custDataLst>
      <p:tags r:id="rId1"/>
    </p:custDataLst>
    <p:extLst>
      <p:ext uri="{BB962C8B-B14F-4D97-AF65-F5344CB8AC3E}">
        <p14:creationId xmlns:p14="http://schemas.microsoft.com/office/powerpoint/2010/main" val="2153848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lanBuild Tasmania Theme">
      <a:dk1>
        <a:sysClr val="windowText" lastClr="000000"/>
      </a:dk1>
      <a:lt1>
        <a:sysClr val="window" lastClr="FFFFFF"/>
      </a:lt1>
      <a:dk2>
        <a:srgbClr val="2E5665"/>
      </a:dk2>
      <a:lt2>
        <a:srgbClr val="E7E6E6"/>
      </a:lt2>
      <a:accent1>
        <a:srgbClr val="2E5665"/>
      </a:accent1>
      <a:accent2>
        <a:srgbClr val="ACA338"/>
      </a:accent2>
      <a:accent3>
        <a:srgbClr val="FFDF00"/>
      </a:accent3>
      <a:accent4>
        <a:srgbClr val="4B8CA3"/>
      </a:accent4>
      <a:accent5>
        <a:srgbClr val="C5BC4B"/>
      </a:accent5>
      <a:accent6>
        <a:srgbClr val="FFF081"/>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Build Tasmania Presentation Design Template V2.potx" id="{71A58F1D-CE5F-4D72-A23F-E30CD6CCC8DA}" vid="{8CFBA861-661C-44A0-9E30-57241F83A19B}"/>
    </a:ext>
  </a:extLst>
</a:theme>
</file>

<file path=ppt/theme/theme2.xml><?xml version="1.0" encoding="utf-8"?>
<a:theme xmlns:a="http://schemas.openxmlformats.org/drawingml/2006/main" name="2_Office Theme">
  <a:themeElements>
    <a:clrScheme name="PlanBuild Tasmania Theme">
      <a:dk1>
        <a:sysClr val="windowText" lastClr="000000"/>
      </a:dk1>
      <a:lt1>
        <a:sysClr val="window" lastClr="FFFFFF"/>
      </a:lt1>
      <a:dk2>
        <a:srgbClr val="2E5665"/>
      </a:dk2>
      <a:lt2>
        <a:srgbClr val="E7E6E6"/>
      </a:lt2>
      <a:accent1>
        <a:srgbClr val="2E5665"/>
      </a:accent1>
      <a:accent2>
        <a:srgbClr val="ACA338"/>
      </a:accent2>
      <a:accent3>
        <a:srgbClr val="FFDF00"/>
      </a:accent3>
      <a:accent4>
        <a:srgbClr val="4B8CA3"/>
      </a:accent4>
      <a:accent5>
        <a:srgbClr val="C5BC4B"/>
      </a:accent5>
      <a:accent6>
        <a:srgbClr val="FFF081"/>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Build Tasmania Presentation Design Template V2.potx" id="{71A58F1D-CE5F-4D72-A23F-E30CD6CCC8DA}" vid="{8CFBA861-661C-44A0-9E30-57241F83A1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1E35887BBB3340999EC807D4FEC89D" ma:contentTypeVersion="12" ma:contentTypeDescription="Create a new document." ma:contentTypeScope="" ma:versionID="a8611cf5118972c3e3632cb4e59b150a">
  <xsd:schema xmlns:xsd="http://www.w3.org/2001/XMLSchema" xmlns:xs="http://www.w3.org/2001/XMLSchema" xmlns:p="http://schemas.microsoft.com/office/2006/metadata/properties" xmlns:ns3="44d2ebaa-b378-43f8-ae0d-ddcd29edb777" xmlns:ns4="99a68143-4d3b-41db-8899-5de12288d900" targetNamespace="http://schemas.microsoft.com/office/2006/metadata/properties" ma:root="true" ma:fieldsID="aea468e8a85e6564ad091cfc9c11f0b7" ns3:_="" ns4:_="">
    <xsd:import namespace="44d2ebaa-b378-43f8-ae0d-ddcd29edb777"/>
    <xsd:import namespace="99a68143-4d3b-41db-8899-5de12288d900"/>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2ebaa-b378-43f8-ae0d-ddcd29edb777"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a68143-4d3b-41db-8899-5de12288d90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4d2ebaa-b378-43f8-ae0d-ddcd29edb7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DCF3A1-AF35-451C-A632-80A42EF72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2ebaa-b378-43f8-ae0d-ddcd29edb777"/>
    <ds:schemaRef ds:uri="99a68143-4d3b-41db-8899-5de12288d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DEE257-8608-48E1-A57F-EB1F74AF1EE4}">
  <ds:schemaRefs>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44d2ebaa-b378-43f8-ae0d-ddcd29edb777"/>
    <ds:schemaRef ds:uri="99a68143-4d3b-41db-8899-5de12288d90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CBD5C38-2718-4C6F-A2B4-21EC6A24F0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1015</TotalTime>
  <Words>3933</Words>
  <Application>Microsoft Office PowerPoint</Application>
  <PresentationFormat>Widescreen</PresentationFormat>
  <Paragraphs>325</Paragraphs>
  <Slides>29</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Courier New</vt:lpstr>
      <vt:lpstr>Gill Sans MT</vt:lpstr>
      <vt:lpstr>Segoe UI</vt:lpstr>
      <vt:lpstr>1_Office Theme</vt:lpstr>
      <vt:lpstr>2_Office Theme</vt:lpstr>
      <vt:lpstr>PowerPoint Presentation</vt:lpstr>
      <vt:lpstr>PowerPoint Presentation</vt:lpstr>
      <vt:lpstr>Welcome</vt:lpstr>
      <vt:lpstr>Agenda</vt:lpstr>
      <vt:lpstr>The Flow of  This Training</vt:lpstr>
      <vt:lpstr>Introduction of PlanBuild</vt:lpstr>
      <vt:lpstr>PowerPoint Presentation</vt:lpstr>
      <vt:lpstr>User Registration</vt:lpstr>
      <vt:lpstr>User Registration</vt:lpstr>
      <vt:lpstr>Dashboard Navigation</vt:lpstr>
      <vt:lpstr>Dashboard Navigation</vt:lpstr>
      <vt:lpstr>PlanBuild Hierarchy and Navigation</vt:lpstr>
      <vt:lpstr>PowerPoint Presentation</vt:lpstr>
      <vt:lpstr>Searching &amp; References</vt:lpstr>
      <vt:lpstr>PowerPoint Presentation</vt:lpstr>
      <vt:lpstr>PowerPoint Presentation</vt:lpstr>
      <vt:lpstr>Searching &amp; References</vt:lpstr>
      <vt:lpstr>PlanBuild Statuses</vt:lpstr>
      <vt:lpstr>Managing Clocks</vt:lpstr>
      <vt:lpstr>Document Management</vt:lpstr>
      <vt:lpstr>PowerPoint Presentation</vt:lpstr>
      <vt:lpstr>Document Management</vt:lpstr>
      <vt:lpstr>Notes and Attachments</vt:lpstr>
      <vt:lpstr>Upfront Payments</vt:lpstr>
      <vt:lpstr>Allocating Tasks</vt:lpstr>
      <vt:lpstr>Understanding Enquiries </vt:lpstr>
      <vt:lpstr>Any Questions?</vt:lpstr>
      <vt:lpstr>What is next?</vt:lpstr>
      <vt:lpstr>PowerPoint Presentation</vt:lpstr>
    </vt:vector>
  </TitlesOfParts>
  <Company>The Department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Whitton, Toby</dc:creator>
  <cp:lastModifiedBy>Langford, Rebecca</cp:lastModifiedBy>
  <cp:revision>57</cp:revision>
  <dcterms:created xsi:type="dcterms:W3CDTF">2023-07-10T22:59:48Z</dcterms:created>
  <dcterms:modified xsi:type="dcterms:W3CDTF">2023-10-13T02:24:29Z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84D768AE-EDC9-41E4-B328-C7335C5D6F70</vt:lpwstr>
  </property>
  <property fmtid="{D5CDD505-2E9C-101B-9397-08002B2CF9AE}" pid="3" name="ArticulatePath">
    <vt:lpwstr>End-User Training PPT - Planning Application Getting Started - EXTERNAL Template</vt:lpwstr>
  </property>
  <property fmtid="{D5CDD505-2E9C-101B-9397-08002B2CF9AE}" pid="4" name="ContentTypeId">
    <vt:lpwstr>0x010100651E35887BBB3340999EC807D4FEC89D</vt:lpwstr>
  </property>
</Properties>
</file>