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6"/>
  </p:notesMasterIdLst>
  <p:sldIdLst>
    <p:sldId id="289" r:id="rId2"/>
    <p:sldId id="328" r:id="rId3"/>
    <p:sldId id="327" r:id="rId4"/>
    <p:sldId id="301" r:id="rId5"/>
    <p:sldId id="283" r:id="rId6"/>
    <p:sldId id="284" r:id="rId7"/>
    <p:sldId id="317" r:id="rId8"/>
    <p:sldId id="320" r:id="rId9"/>
    <p:sldId id="309" r:id="rId10"/>
    <p:sldId id="311" r:id="rId11"/>
    <p:sldId id="322" r:id="rId12"/>
    <p:sldId id="324" r:id="rId13"/>
    <p:sldId id="323" r:id="rId14"/>
    <p:sldId id="308" r:id="rId15"/>
    <p:sldId id="310" r:id="rId16"/>
    <p:sldId id="318" r:id="rId17"/>
    <p:sldId id="303" r:id="rId18"/>
    <p:sldId id="305" r:id="rId19"/>
    <p:sldId id="306" r:id="rId20"/>
    <p:sldId id="325" r:id="rId21"/>
    <p:sldId id="319" r:id="rId22"/>
    <p:sldId id="312" r:id="rId23"/>
    <p:sldId id="314" r:id="rId24"/>
    <p:sldId id="32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566"/>
    <a:srgbClr val="ABA2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7" autoAdjust="0"/>
    <p:restoredTop sz="81152" autoAdjust="0"/>
  </p:normalViewPr>
  <p:slideViewPr>
    <p:cSldViewPr snapToGrid="0">
      <p:cViewPr varScale="1">
        <p:scale>
          <a:sx n="105" d="100"/>
          <a:sy n="105" d="100"/>
        </p:scale>
        <p:origin x="6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29221-D727-4E0B-AED4-F828323E5CD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AU"/>
        </a:p>
      </dgm:t>
    </dgm:pt>
    <dgm:pt modelId="{C62AF08B-D65F-4C32-AE76-FC08F95EBC58}">
      <dgm:prSet phldrT="[Text]" custT="1"/>
      <dgm:spPr/>
      <dgm:t>
        <a:bodyPr/>
        <a:lstStyle/>
        <a:p>
          <a:r>
            <a:rPr lang="en-AU" sz="2000" dirty="0">
              <a:solidFill>
                <a:srgbClr val="2B5566"/>
              </a:solidFill>
            </a:rPr>
            <a:t>We will:</a:t>
          </a:r>
        </a:p>
      </dgm:t>
    </dgm:pt>
    <dgm:pt modelId="{5E377880-72AD-4A67-9474-F78018E5898C}" type="parTrans" cxnId="{B2E7E1A0-D7FE-441D-A1D9-95E4414040F3}">
      <dgm:prSet/>
      <dgm:spPr/>
      <dgm:t>
        <a:bodyPr/>
        <a:lstStyle/>
        <a:p>
          <a:endParaRPr lang="en-AU">
            <a:solidFill>
              <a:srgbClr val="2B5566"/>
            </a:solidFill>
          </a:endParaRPr>
        </a:p>
      </dgm:t>
    </dgm:pt>
    <dgm:pt modelId="{9CB60DB9-928B-46A1-9AB0-9F1F1E9266B8}" type="sibTrans" cxnId="{B2E7E1A0-D7FE-441D-A1D9-95E4414040F3}">
      <dgm:prSet/>
      <dgm:spPr/>
      <dgm:t>
        <a:bodyPr/>
        <a:lstStyle/>
        <a:p>
          <a:endParaRPr lang="en-AU">
            <a:solidFill>
              <a:srgbClr val="2B5566"/>
            </a:solidFill>
          </a:endParaRPr>
        </a:p>
      </dgm:t>
    </dgm:pt>
    <dgm:pt modelId="{39AB87AA-56CF-4065-A6F7-285D9AEC48D3}">
      <dgm:prSet phldrT="[Text]" custT="1"/>
      <dgm:spPr/>
      <dgm:t>
        <a:bodyPr/>
        <a:lstStyle/>
        <a:p>
          <a:pPr>
            <a:buFont typeface="Arial" panose="020B0604020202020204" pitchFamily="34" charset="0"/>
            <a:buNone/>
          </a:pPr>
          <a:r>
            <a:rPr lang="en-AU" sz="1600" dirty="0">
              <a:solidFill>
                <a:srgbClr val="2B5566"/>
              </a:solidFill>
            </a:rPr>
            <a:t>Outline the content and objectives of each course. </a:t>
          </a:r>
        </a:p>
      </dgm:t>
    </dgm:pt>
    <dgm:pt modelId="{635D4C45-C159-4D4F-9818-19FC2670D972}" type="parTrans" cxnId="{8D5D615A-F88F-43BD-ABE1-F8B1168A2F7E}">
      <dgm:prSet/>
      <dgm:spPr/>
      <dgm:t>
        <a:bodyPr/>
        <a:lstStyle/>
        <a:p>
          <a:endParaRPr lang="en-AU">
            <a:solidFill>
              <a:srgbClr val="2B5566"/>
            </a:solidFill>
          </a:endParaRPr>
        </a:p>
      </dgm:t>
    </dgm:pt>
    <dgm:pt modelId="{C0EDFF19-5AEE-432C-AF21-0E0A43C30CAB}" type="sibTrans" cxnId="{8D5D615A-F88F-43BD-ABE1-F8B1168A2F7E}">
      <dgm:prSet/>
      <dgm:spPr/>
      <dgm:t>
        <a:bodyPr/>
        <a:lstStyle/>
        <a:p>
          <a:endParaRPr lang="en-AU">
            <a:solidFill>
              <a:srgbClr val="2B5566"/>
            </a:solidFill>
          </a:endParaRPr>
        </a:p>
      </dgm:t>
    </dgm:pt>
    <dgm:pt modelId="{0C0C075C-EF73-491E-A0D0-0273AB27E17A}">
      <dgm:prSet phldrT="[Text]" custT="1"/>
      <dgm:spPr/>
      <dgm:t>
        <a:bodyPr/>
        <a:lstStyle/>
        <a:p>
          <a:pPr>
            <a:buFont typeface="Arial" panose="020B0604020202020204" pitchFamily="34" charset="0"/>
            <a:buNone/>
          </a:pPr>
          <a:r>
            <a:rPr lang="en-AU" sz="1600" dirty="0">
              <a:solidFill>
                <a:srgbClr val="2B5566"/>
              </a:solidFill>
            </a:rPr>
            <a:t>Review the materials needed to run each session with you.</a:t>
          </a:r>
        </a:p>
      </dgm:t>
    </dgm:pt>
    <dgm:pt modelId="{F2C651FC-5C4A-4351-8BF5-30B1DE6649F8}" type="parTrans" cxnId="{6444CAFB-98D5-4213-931C-C73E222D0334}">
      <dgm:prSet/>
      <dgm:spPr/>
      <dgm:t>
        <a:bodyPr/>
        <a:lstStyle/>
        <a:p>
          <a:endParaRPr lang="en-AU">
            <a:solidFill>
              <a:srgbClr val="2B5566"/>
            </a:solidFill>
          </a:endParaRPr>
        </a:p>
      </dgm:t>
    </dgm:pt>
    <dgm:pt modelId="{4390F7DC-9FEB-4AFD-BEE1-49418C1E9F56}" type="sibTrans" cxnId="{6444CAFB-98D5-4213-931C-C73E222D0334}">
      <dgm:prSet/>
      <dgm:spPr/>
      <dgm:t>
        <a:bodyPr/>
        <a:lstStyle/>
        <a:p>
          <a:endParaRPr lang="en-AU">
            <a:solidFill>
              <a:srgbClr val="2B5566"/>
            </a:solidFill>
          </a:endParaRPr>
        </a:p>
      </dgm:t>
    </dgm:pt>
    <dgm:pt modelId="{47C2BFC9-53AE-4303-B630-C287373FE2FD}">
      <dgm:prSet phldrT="[Text]" custT="1"/>
      <dgm:spPr/>
      <dgm:t>
        <a:bodyPr/>
        <a:lstStyle/>
        <a:p>
          <a:pPr>
            <a:buFont typeface="Arial" panose="020B0604020202020204" pitchFamily="34" charset="0"/>
            <a:buNone/>
          </a:pPr>
          <a:r>
            <a:rPr lang="en-AU" sz="1600" dirty="0">
              <a:solidFill>
                <a:srgbClr val="2B5566"/>
              </a:solidFill>
            </a:rPr>
            <a:t>Provide training materials that offers contextual information about the PlanBuild Tasmania solution, facilitation notes, background information and points for discussion. </a:t>
          </a:r>
        </a:p>
      </dgm:t>
    </dgm:pt>
    <dgm:pt modelId="{1875612E-F642-4185-BE6D-06C55D860FD8}" type="parTrans" cxnId="{1088F428-FC11-4CFE-B9FE-1087EFFC0180}">
      <dgm:prSet/>
      <dgm:spPr/>
      <dgm:t>
        <a:bodyPr/>
        <a:lstStyle/>
        <a:p>
          <a:endParaRPr lang="en-AU">
            <a:solidFill>
              <a:srgbClr val="2B5566"/>
            </a:solidFill>
          </a:endParaRPr>
        </a:p>
      </dgm:t>
    </dgm:pt>
    <dgm:pt modelId="{570C41CB-26B2-46E3-A0F7-405DADE1CA8B}" type="sibTrans" cxnId="{1088F428-FC11-4CFE-B9FE-1087EFFC0180}">
      <dgm:prSet/>
      <dgm:spPr/>
      <dgm:t>
        <a:bodyPr/>
        <a:lstStyle/>
        <a:p>
          <a:endParaRPr lang="en-AU">
            <a:solidFill>
              <a:srgbClr val="2B5566"/>
            </a:solidFill>
          </a:endParaRPr>
        </a:p>
      </dgm:t>
    </dgm:pt>
    <dgm:pt modelId="{149061F1-EB05-4AF6-8D7A-71C86349073B}">
      <dgm:prSet phldrT="[Text]" custT="1"/>
      <dgm:spPr/>
      <dgm:t>
        <a:bodyPr/>
        <a:lstStyle/>
        <a:p>
          <a:r>
            <a:rPr lang="en-AU" sz="2000" dirty="0">
              <a:solidFill>
                <a:srgbClr val="2B5566"/>
              </a:solidFill>
            </a:rPr>
            <a:t>We expect you to:</a:t>
          </a:r>
        </a:p>
      </dgm:t>
    </dgm:pt>
    <dgm:pt modelId="{EF0C5853-920D-4B5D-AB59-DADFC6536F49}" type="parTrans" cxnId="{265496D1-DD48-47FA-AEBD-695FE7A6044C}">
      <dgm:prSet/>
      <dgm:spPr/>
      <dgm:t>
        <a:bodyPr/>
        <a:lstStyle/>
        <a:p>
          <a:endParaRPr lang="en-AU">
            <a:solidFill>
              <a:srgbClr val="2B5566"/>
            </a:solidFill>
          </a:endParaRPr>
        </a:p>
      </dgm:t>
    </dgm:pt>
    <dgm:pt modelId="{C319FE0B-6549-4BC2-A386-A461C3A492E1}" type="sibTrans" cxnId="{265496D1-DD48-47FA-AEBD-695FE7A6044C}">
      <dgm:prSet/>
      <dgm:spPr/>
      <dgm:t>
        <a:bodyPr/>
        <a:lstStyle/>
        <a:p>
          <a:endParaRPr lang="en-AU">
            <a:solidFill>
              <a:srgbClr val="2B5566"/>
            </a:solidFill>
          </a:endParaRPr>
        </a:p>
      </dgm:t>
    </dgm:pt>
    <dgm:pt modelId="{040424A7-1683-4150-88AA-FDD5FBBC5312}">
      <dgm:prSet phldrT="[Text]" custT="1"/>
      <dgm:spPr/>
      <dgm:t>
        <a:bodyPr/>
        <a:lstStyle/>
        <a:p>
          <a:pPr>
            <a:buFont typeface="Arial" panose="020B0604020202020204" pitchFamily="34" charset="0"/>
            <a:buNone/>
          </a:pPr>
          <a:r>
            <a:rPr lang="en-AU" sz="1600" dirty="0">
              <a:solidFill>
                <a:srgbClr val="2B5566"/>
              </a:solidFill>
            </a:rPr>
            <a:t>Familiar yourselves with all the training and end-user training materials before using them in the trainings. </a:t>
          </a:r>
        </a:p>
      </dgm:t>
    </dgm:pt>
    <dgm:pt modelId="{E5435E26-DD57-40CF-93B0-B81C5EBBF779}" type="parTrans" cxnId="{146B97BD-FF87-485A-9A63-00838A2DAEEB}">
      <dgm:prSet/>
      <dgm:spPr/>
      <dgm:t>
        <a:bodyPr/>
        <a:lstStyle/>
        <a:p>
          <a:endParaRPr lang="en-AU">
            <a:solidFill>
              <a:srgbClr val="2B5566"/>
            </a:solidFill>
          </a:endParaRPr>
        </a:p>
      </dgm:t>
    </dgm:pt>
    <dgm:pt modelId="{6AC0876A-DA0C-469D-84EA-B1B586BE9BB6}" type="sibTrans" cxnId="{146B97BD-FF87-485A-9A63-00838A2DAEEB}">
      <dgm:prSet/>
      <dgm:spPr/>
      <dgm:t>
        <a:bodyPr/>
        <a:lstStyle/>
        <a:p>
          <a:endParaRPr lang="en-AU">
            <a:solidFill>
              <a:srgbClr val="2B5566"/>
            </a:solidFill>
          </a:endParaRPr>
        </a:p>
      </dgm:t>
    </dgm:pt>
    <dgm:pt modelId="{5D9CC73E-C6A0-4FC5-B80A-A73D3995FCAA}">
      <dgm:prSet phldrT="[Text]" custT="1"/>
      <dgm:spPr/>
      <dgm:t>
        <a:bodyPr/>
        <a:lstStyle/>
        <a:p>
          <a:r>
            <a:rPr lang="en-AU" sz="1600" dirty="0">
              <a:solidFill>
                <a:srgbClr val="2B5566"/>
              </a:solidFill>
            </a:rPr>
            <a:t>Let us or your internal Change Lead know if you need any further assistance. </a:t>
          </a:r>
        </a:p>
      </dgm:t>
    </dgm:pt>
    <dgm:pt modelId="{E005F48A-415B-4852-993C-66CCD32ECE86}" type="parTrans" cxnId="{0549122A-6B7D-496C-AFB0-CC5E36944FA1}">
      <dgm:prSet/>
      <dgm:spPr/>
      <dgm:t>
        <a:bodyPr/>
        <a:lstStyle/>
        <a:p>
          <a:endParaRPr lang="en-AU">
            <a:solidFill>
              <a:srgbClr val="2B5566"/>
            </a:solidFill>
          </a:endParaRPr>
        </a:p>
      </dgm:t>
    </dgm:pt>
    <dgm:pt modelId="{1866C92E-5BC8-465F-810A-6E9D6253975C}" type="sibTrans" cxnId="{0549122A-6B7D-496C-AFB0-CC5E36944FA1}">
      <dgm:prSet/>
      <dgm:spPr/>
      <dgm:t>
        <a:bodyPr/>
        <a:lstStyle/>
        <a:p>
          <a:endParaRPr lang="en-AU">
            <a:solidFill>
              <a:srgbClr val="2B5566"/>
            </a:solidFill>
          </a:endParaRPr>
        </a:p>
      </dgm:t>
    </dgm:pt>
    <dgm:pt modelId="{1693A080-82C8-4043-95C1-F8416B228AAB}">
      <dgm:prSet phldrT="[Text]" custT="1"/>
      <dgm:spPr/>
      <dgm:t>
        <a:bodyPr/>
        <a:lstStyle/>
        <a:p>
          <a:r>
            <a:rPr lang="en-AU" sz="1600" dirty="0">
              <a:solidFill>
                <a:srgbClr val="2B5566"/>
              </a:solidFill>
            </a:rPr>
            <a:t>Provide guidance on how to use the training materials.</a:t>
          </a:r>
        </a:p>
      </dgm:t>
    </dgm:pt>
    <dgm:pt modelId="{37C58E85-03E2-4A00-B989-00E838A7719F}" type="parTrans" cxnId="{FAC96E93-827D-4AA1-8F1B-B929DFF59918}">
      <dgm:prSet/>
      <dgm:spPr/>
      <dgm:t>
        <a:bodyPr/>
        <a:lstStyle/>
        <a:p>
          <a:endParaRPr lang="en-AU">
            <a:solidFill>
              <a:srgbClr val="2B5566"/>
            </a:solidFill>
          </a:endParaRPr>
        </a:p>
      </dgm:t>
    </dgm:pt>
    <dgm:pt modelId="{97E915A8-3788-4977-BB11-72699E36F680}" type="sibTrans" cxnId="{FAC96E93-827D-4AA1-8F1B-B929DFF59918}">
      <dgm:prSet/>
      <dgm:spPr/>
      <dgm:t>
        <a:bodyPr/>
        <a:lstStyle/>
        <a:p>
          <a:endParaRPr lang="en-AU">
            <a:solidFill>
              <a:srgbClr val="2B5566"/>
            </a:solidFill>
          </a:endParaRPr>
        </a:p>
      </dgm:t>
    </dgm:pt>
    <dgm:pt modelId="{B4A9D64B-A588-44CE-8748-8816E16D2748}">
      <dgm:prSet phldrT="[Text]" custT="1"/>
      <dgm:spPr/>
      <dgm:t>
        <a:bodyPr/>
        <a:lstStyle/>
        <a:p>
          <a:pPr>
            <a:buFont typeface="Arial" panose="020B0604020202020204" pitchFamily="34" charset="0"/>
            <a:buNone/>
          </a:pPr>
          <a:r>
            <a:rPr lang="en-AU" sz="1600" dirty="0">
              <a:solidFill>
                <a:srgbClr val="2B5566"/>
              </a:solidFill>
            </a:rPr>
            <a:t>Be well-prepared and confident in yourselves as this will make your ‘students’ feel supported and understood and that Trainers can accurately answer if they have a question.</a:t>
          </a:r>
        </a:p>
      </dgm:t>
    </dgm:pt>
    <dgm:pt modelId="{8A499D45-5B93-49D4-BA45-E2F551821095}" type="sibTrans" cxnId="{67E0AB44-27DD-46BA-B312-3E88D928D304}">
      <dgm:prSet/>
      <dgm:spPr/>
      <dgm:t>
        <a:bodyPr/>
        <a:lstStyle/>
        <a:p>
          <a:endParaRPr lang="en-AU">
            <a:solidFill>
              <a:srgbClr val="2B5566"/>
            </a:solidFill>
          </a:endParaRPr>
        </a:p>
      </dgm:t>
    </dgm:pt>
    <dgm:pt modelId="{58EAAF19-3912-4C1E-90CC-82755663AA3C}" type="parTrans" cxnId="{67E0AB44-27DD-46BA-B312-3E88D928D304}">
      <dgm:prSet/>
      <dgm:spPr/>
      <dgm:t>
        <a:bodyPr/>
        <a:lstStyle/>
        <a:p>
          <a:endParaRPr lang="en-AU">
            <a:solidFill>
              <a:srgbClr val="2B5566"/>
            </a:solidFill>
          </a:endParaRPr>
        </a:p>
      </dgm:t>
    </dgm:pt>
    <dgm:pt modelId="{61C6B7DE-A680-4E42-8181-81147123FE19}">
      <dgm:prSet phldrT="[Text]" custT="1"/>
      <dgm:spPr/>
      <dgm:t>
        <a:bodyPr/>
        <a:lstStyle/>
        <a:p>
          <a:pPr>
            <a:buFont typeface="Arial" panose="020B0604020202020204" pitchFamily="34" charset="0"/>
            <a:buNone/>
          </a:pPr>
          <a:r>
            <a:rPr lang="en-AU" sz="1600" dirty="0">
              <a:solidFill>
                <a:srgbClr val="2B5566"/>
              </a:solidFill>
            </a:rPr>
            <a:t>Become very familiar with the PlanBuild Tasmania solution and the benefits of it. </a:t>
          </a:r>
        </a:p>
      </dgm:t>
    </dgm:pt>
    <dgm:pt modelId="{3F2CBE0B-A79A-4A19-B061-38B0B2881866}" type="parTrans" cxnId="{8613038D-1EAB-48B3-848A-CFAE98A798D9}">
      <dgm:prSet/>
      <dgm:spPr/>
      <dgm:t>
        <a:bodyPr/>
        <a:lstStyle/>
        <a:p>
          <a:endParaRPr lang="en-AU">
            <a:solidFill>
              <a:srgbClr val="2B5566"/>
            </a:solidFill>
          </a:endParaRPr>
        </a:p>
      </dgm:t>
    </dgm:pt>
    <dgm:pt modelId="{99799924-3900-48DC-BDBF-583F89335749}" type="sibTrans" cxnId="{8613038D-1EAB-48B3-848A-CFAE98A798D9}">
      <dgm:prSet/>
      <dgm:spPr/>
      <dgm:t>
        <a:bodyPr/>
        <a:lstStyle/>
        <a:p>
          <a:endParaRPr lang="en-AU">
            <a:solidFill>
              <a:srgbClr val="2B5566"/>
            </a:solidFill>
          </a:endParaRPr>
        </a:p>
      </dgm:t>
    </dgm:pt>
    <dgm:pt modelId="{5CDA2867-8C16-47F2-B538-27601CEBB163}" type="pres">
      <dgm:prSet presAssocID="{4B629221-D727-4E0B-AED4-F828323E5CD2}" presName="layout" presStyleCnt="0">
        <dgm:presLayoutVars>
          <dgm:chMax/>
          <dgm:chPref/>
          <dgm:dir/>
          <dgm:resizeHandles/>
        </dgm:presLayoutVars>
      </dgm:prSet>
      <dgm:spPr/>
    </dgm:pt>
    <dgm:pt modelId="{8F89A586-B3AE-4215-B0EF-9E83D2513467}" type="pres">
      <dgm:prSet presAssocID="{C62AF08B-D65F-4C32-AE76-FC08F95EBC58}" presName="root" presStyleCnt="0">
        <dgm:presLayoutVars>
          <dgm:chMax/>
          <dgm:chPref/>
        </dgm:presLayoutVars>
      </dgm:prSet>
      <dgm:spPr/>
    </dgm:pt>
    <dgm:pt modelId="{5815755D-16DE-4599-A7FA-F783C7DBD30B}" type="pres">
      <dgm:prSet presAssocID="{C62AF08B-D65F-4C32-AE76-FC08F95EBC58}" presName="rootComposite" presStyleCnt="0">
        <dgm:presLayoutVars/>
      </dgm:prSet>
      <dgm:spPr/>
    </dgm:pt>
    <dgm:pt modelId="{1664C12C-87B5-425F-AF52-C4E4F425BCFC}" type="pres">
      <dgm:prSet presAssocID="{C62AF08B-D65F-4C32-AE76-FC08F95EBC58}" presName="ParentAccent" presStyleLbl="alignNode1" presStyleIdx="0" presStyleCnt="2" custScaleX="85803" custScaleY="22706" custLinFactNeighborX="-6762" custLinFactNeighborY="-91075"/>
      <dgm:spPr>
        <a:solidFill>
          <a:srgbClr val="ABA238"/>
        </a:solidFill>
        <a:ln>
          <a:solidFill>
            <a:srgbClr val="ABA238"/>
          </a:solidFill>
        </a:ln>
      </dgm:spPr>
    </dgm:pt>
    <dgm:pt modelId="{B10444A4-68B6-42C8-B1DE-EE6C3A96ED3C}" type="pres">
      <dgm:prSet presAssocID="{C62AF08B-D65F-4C32-AE76-FC08F95EBC58}" presName="ParentSmallAccent" presStyleLbl="fgAcc1" presStyleIdx="0" presStyleCnt="2" custFlipVert="1" custFlipHor="0" custScaleX="15697" custScaleY="22990"/>
      <dgm:spPr>
        <a:solidFill>
          <a:schemeClr val="bg1">
            <a:alpha val="90000"/>
          </a:schemeClr>
        </a:solidFill>
        <a:ln>
          <a:solidFill>
            <a:schemeClr val="bg1"/>
          </a:solidFill>
        </a:ln>
      </dgm:spPr>
    </dgm:pt>
    <dgm:pt modelId="{FC006A31-156D-4518-8EA8-2996612E15CB}" type="pres">
      <dgm:prSet presAssocID="{C62AF08B-D65F-4C32-AE76-FC08F95EBC58}" presName="Parent" presStyleLbl="revTx" presStyleIdx="0" presStyleCnt="10">
        <dgm:presLayoutVars>
          <dgm:chMax/>
          <dgm:chPref val="4"/>
          <dgm:bulletEnabled val="1"/>
        </dgm:presLayoutVars>
      </dgm:prSet>
      <dgm:spPr/>
    </dgm:pt>
    <dgm:pt modelId="{FE1A11F6-4113-4FF8-967C-7A9ABDB3C16F}" type="pres">
      <dgm:prSet presAssocID="{C62AF08B-D65F-4C32-AE76-FC08F95EBC58}" presName="childShape" presStyleCnt="0">
        <dgm:presLayoutVars>
          <dgm:chMax val="0"/>
          <dgm:chPref val="0"/>
        </dgm:presLayoutVars>
      </dgm:prSet>
      <dgm:spPr/>
    </dgm:pt>
    <dgm:pt modelId="{F136973D-4F95-4E7E-9A3A-EC32325C3AC9}" type="pres">
      <dgm:prSet presAssocID="{39AB87AA-56CF-4065-A6F7-285D9AEC48D3}" presName="childComposite" presStyleCnt="0">
        <dgm:presLayoutVars>
          <dgm:chMax val="0"/>
          <dgm:chPref val="0"/>
        </dgm:presLayoutVars>
      </dgm:prSet>
      <dgm:spPr/>
    </dgm:pt>
    <dgm:pt modelId="{6C68CBED-0A73-4351-AF85-71F29125A2EE}" type="pres">
      <dgm:prSet presAssocID="{39AB87AA-56CF-4065-A6F7-285D9AEC48D3}" presName="ChildAccent" presStyleLbl="solidFgAcc1" presStyleIdx="0" presStyleCnt="8" custLinFactY="-63716" custLinFactNeighborX="3017" custLinFactNeighborY="-100000"/>
      <dgm:spPr/>
    </dgm:pt>
    <dgm:pt modelId="{9D903E7C-E4DF-4326-A47A-0844969A6F85}" type="pres">
      <dgm:prSet presAssocID="{39AB87AA-56CF-4065-A6F7-285D9AEC48D3}" presName="Child" presStyleLbl="revTx" presStyleIdx="1" presStyleCnt="10" custLinFactNeighborX="238" custLinFactNeighborY="-70234">
        <dgm:presLayoutVars>
          <dgm:chMax val="0"/>
          <dgm:chPref val="0"/>
          <dgm:bulletEnabled val="1"/>
        </dgm:presLayoutVars>
      </dgm:prSet>
      <dgm:spPr/>
    </dgm:pt>
    <dgm:pt modelId="{998EEDEC-EB31-4375-AC2F-0E52CBC7AF0D}" type="pres">
      <dgm:prSet presAssocID="{0C0C075C-EF73-491E-A0D0-0273AB27E17A}" presName="childComposite" presStyleCnt="0">
        <dgm:presLayoutVars>
          <dgm:chMax val="0"/>
          <dgm:chPref val="0"/>
        </dgm:presLayoutVars>
      </dgm:prSet>
      <dgm:spPr/>
    </dgm:pt>
    <dgm:pt modelId="{9BB412E7-F19C-4A91-B9FB-BD9C192438A4}" type="pres">
      <dgm:prSet presAssocID="{0C0C075C-EF73-491E-A0D0-0273AB27E17A}" presName="ChildAccent" presStyleLbl="solidFgAcc1" presStyleIdx="1" presStyleCnt="8" custLinFactY="-63716" custLinFactNeighborX="3017" custLinFactNeighborY="-100000"/>
      <dgm:spPr/>
    </dgm:pt>
    <dgm:pt modelId="{2768C6FC-591F-4F4D-8611-211E2E1AE6B8}" type="pres">
      <dgm:prSet presAssocID="{0C0C075C-EF73-491E-A0D0-0273AB27E17A}" presName="Child" presStyleLbl="revTx" presStyleIdx="2" presStyleCnt="10" custLinFactNeighborX="238" custLinFactNeighborY="-70234">
        <dgm:presLayoutVars>
          <dgm:chMax val="0"/>
          <dgm:chPref val="0"/>
          <dgm:bulletEnabled val="1"/>
        </dgm:presLayoutVars>
      </dgm:prSet>
      <dgm:spPr/>
    </dgm:pt>
    <dgm:pt modelId="{2F6C54C1-0E26-472D-AD68-16127B83DC60}" type="pres">
      <dgm:prSet presAssocID="{1693A080-82C8-4043-95C1-F8416B228AAB}" presName="childComposite" presStyleCnt="0">
        <dgm:presLayoutVars>
          <dgm:chMax val="0"/>
          <dgm:chPref val="0"/>
        </dgm:presLayoutVars>
      </dgm:prSet>
      <dgm:spPr/>
    </dgm:pt>
    <dgm:pt modelId="{575E19CD-7161-4EA4-B6F6-49E05356E680}" type="pres">
      <dgm:prSet presAssocID="{1693A080-82C8-4043-95C1-F8416B228AAB}" presName="ChildAccent" presStyleLbl="solidFgAcc1" presStyleIdx="2" presStyleCnt="8" custLinFactY="-63716" custLinFactNeighborX="3017" custLinFactNeighborY="-100000"/>
      <dgm:spPr/>
    </dgm:pt>
    <dgm:pt modelId="{B60898C9-1661-4E0A-9948-88D5F42C8FD0}" type="pres">
      <dgm:prSet presAssocID="{1693A080-82C8-4043-95C1-F8416B228AAB}" presName="Child" presStyleLbl="revTx" presStyleIdx="3" presStyleCnt="10" custLinFactNeighborX="238" custLinFactNeighborY="-70234">
        <dgm:presLayoutVars>
          <dgm:chMax val="0"/>
          <dgm:chPref val="0"/>
          <dgm:bulletEnabled val="1"/>
        </dgm:presLayoutVars>
      </dgm:prSet>
      <dgm:spPr/>
    </dgm:pt>
    <dgm:pt modelId="{0EA0A15A-3A5A-4353-9FEC-F698FE4516A2}" type="pres">
      <dgm:prSet presAssocID="{47C2BFC9-53AE-4303-B630-C287373FE2FD}" presName="childComposite" presStyleCnt="0">
        <dgm:presLayoutVars>
          <dgm:chMax val="0"/>
          <dgm:chPref val="0"/>
        </dgm:presLayoutVars>
      </dgm:prSet>
      <dgm:spPr/>
    </dgm:pt>
    <dgm:pt modelId="{FA63681E-103B-4AD1-8B7A-B41BB8541CD9}" type="pres">
      <dgm:prSet presAssocID="{47C2BFC9-53AE-4303-B630-C287373FE2FD}" presName="ChildAccent" presStyleLbl="solidFgAcc1" presStyleIdx="3" presStyleCnt="8" custLinFactY="-63716" custLinFactNeighborX="3017" custLinFactNeighborY="-100000"/>
      <dgm:spPr/>
    </dgm:pt>
    <dgm:pt modelId="{E45841EB-738A-4CB9-BF0F-68D21304F1B3}" type="pres">
      <dgm:prSet presAssocID="{47C2BFC9-53AE-4303-B630-C287373FE2FD}" presName="Child" presStyleLbl="revTx" presStyleIdx="4" presStyleCnt="10" custLinFactNeighborX="238" custLinFactNeighborY="-70234">
        <dgm:presLayoutVars>
          <dgm:chMax val="0"/>
          <dgm:chPref val="0"/>
          <dgm:bulletEnabled val="1"/>
        </dgm:presLayoutVars>
      </dgm:prSet>
      <dgm:spPr/>
    </dgm:pt>
    <dgm:pt modelId="{A86E5588-D94E-4616-93C4-DF548CBE147C}" type="pres">
      <dgm:prSet presAssocID="{149061F1-EB05-4AF6-8D7A-71C86349073B}" presName="root" presStyleCnt="0">
        <dgm:presLayoutVars>
          <dgm:chMax/>
          <dgm:chPref/>
        </dgm:presLayoutVars>
      </dgm:prSet>
      <dgm:spPr/>
    </dgm:pt>
    <dgm:pt modelId="{93FEC91F-EF01-4B86-9F16-39AC15546188}" type="pres">
      <dgm:prSet presAssocID="{149061F1-EB05-4AF6-8D7A-71C86349073B}" presName="rootComposite" presStyleCnt="0">
        <dgm:presLayoutVars/>
      </dgm:prSet>
      <dgm:spPr/>
    </dgm:pt>
    <dgm:pt modelId="{3FC3C85B-5AF4-4546-A73E-38F73F515524}" type="pres">
      <dgm:prSet presAssocID="{149061F1-EB05-4AF6-8D7A-71C86349073B}" presName="ParentAccent" presStyleLbl="alignNode1" presStyleIdx="1" presStyleCnt="2" custScaleX="86480" custScaleY="25923" custLinFactNeighborX="-5957" custLinFactNeighborY="-91074"/>
      <dgm:spPr>
        <a:solidFill>
          <a:srgbClr val="ABA238"/>
        </a:solidFill>
        <a:ln>
          <a:solidFill>
            <a:srgbClr val="ABA238"/>
          </a:solidFill>
        </a:ln>
      </dgm:spPr>
    </dgm:pt>
    <dgm:pt modelId="{CC164C6A-D6A0-43FB-AB51-BFA264D7AD75}" type="pres">
      <dgm:prSet presAssocID="{149061F1-EB05-4AF6-8D7A-71C86349073B}" presName="ParentSmallAccent" presStyleLbl="fgAcc1" presStyleIdx="1" presStyleCnt="2" custFlipVert="1" custFlipHor="0" custScaleX="30936" custScaleY="22990"/>
      <dgm:spPr>
        <a:ln>
          <a:solidFill>
            <a:srgbClr val="FFFFFF"/>
          </a:solidFill>
        </a:ln>
      </dgm:spPr>
    </dgm:pt>
    <dgm:pt modelId="{A4F16D33-4214-494E-AFE7-50C48A898BE3}" type="pres">
      <dgm:prSet presAssocID="{149061F1-EB05-4AF6-8D7A-71C86349073B}" presName="Parent" presStyleLbl="revTx" presStyleIdx="5" presStyleCnt="10">
        <dgm:presLayoutVars>
          <dgm:chMax/>
          <dgm:chPref val="4"/>
          <dgm:bulletEnabled val="1"/>
        </dgm:presLayoutVars>
      </dgm:prSet>
      <dgm:spPr/>
    </dgm:pt>
    <dgm:pt modelId="{0978294B-11D9-4420-8E4C-BA50C8EA171C}" type="pres">
      <dgm:prSet presAssocID="{149061F1-EB05-4AF6-8D7A-71C86349073B}" presName="childShape" presStyleCnt="0">
        <dgm:presLayoutVars>
          <dgm:chMax val="0"/>
          <dgm:chPref val="0"/>
        </dgm:presLayoutVars>
      </dgm:prSet>
      <dgm:spPr/>
    </dgm:pt>
    <dgm:pt modelId="{DAC9A385-C5CE-46E3-8706-47FCD74471AA}" type="pres">
      <dgm:prSet presAssocID="{040424A7-1683-4150-88AA-FDD5FBBC5312}" presName="childComposite" presStyleCnt="0">
        <dgm:presLayoutVars>
          <dgm:chMax val="0"/>
          <dgm:chPref val="0"/>
        </dgm:presLayoutVars>
      </dgm:prSet>
      <dgm:spPr/>
    </dgm:pt>
    <dgm:pt modelId="{9557AA4D-DF4C-4D3D-B9BE-942AA315CB86}" type="pres">
      <dgm:prSet presAssocID="{040424A7-1683-4150-88AA-FDD5FBBC5312}" presName="ChildAccent" presStyleLbl="solidFgAcc1" presStyleIdx="4" presStyleCnt="8" custLinFactY="-67027" custLinFactNeighborX="-12459" custLinFactNeighborY="-100000"/>
      <dgm:spPr/>
    </dgm:pt>
    <dgm:pt modelId="{23D87795-A60C-4211-A4A2-4B9E7310463B}" type="pres">
      <dgm:prSet presAssocID="{040424A7-1683-4150-88AA-FDD5FBBC5312}" presName="Child" presStyleLbl="revTx" presStyleIdx="6" presStyleCnt="10" custLinFactNeighborX="-984" custLinFactNeighborY="-71655">
        <dgm:presLayoutVars>
          <dgm:chMax val="0"/>
          <dgm:chPref val="0"/>
          <dgm:bulletEnabled val="1"/>
        </dgm:presLayoutVars>
      </dgm:prSet>
      <dgm:spPr/>
    </dgm:pt>
    <dgm:pt modelId="{D6E6AD6C-EBD4-4DEB-92B4-37839BD126A0}" type="pres">
      <dgm:prSet presAssocID="{61C6B7DE-A680-4E42-8181-81147123FE19}" presName="childComposite" presStyleCnt="0">
        <dgm:presLayoutVars>
          <dgm:chMax val="0"/>
          <dgm:chPref val="0"/>
        </dgm:presLayoutVars>
      </dgm:prSet>
      <dgm:spPr/>
    </dgm:pt>
    <dgm:pt modelId="{2F1CDFC9-6359-485D-84CB-67FC6DE067F3}" type="pres">
      <dgm:prSet presAssocID="{61C6B7DE-A680-4E42-8181-81147123FE19}" presName="ChildAccent" presStyleLbl="solidFgAcc1" presStyleIdx="5" presStyleCnt="8" custLinFactY="-67027" custLinFactNeighborX="-12459" custLinFactNeighborY="-100000"/>
      <dgm:spPr/>
    </dgm:pt>
    <dgm:pt modelId="{E1841189-B231-411E-A445-2DD7BAC0A78B}" type="pres">
      <dgm:prSet presAssocID="{61C6B7DE-A680-4E42-8181-81147123FE19}" presName="Child" presStyleLbl="revTx" presStyleIdx="7" presStyleCnt="10" custLinFactNeighborX="-984" custLinFactNeighborY="-71655">
        <dgm:presLayoutVars>
          <dgm:chMax val="0"/>
          <dgm:chPref val="0"/>
          <dgm:bulletEnabled val="1"/>
        </dgm:presLayoutVars>
      </dgm:prSet>
      <dgm:spPr/>
    </dgm:pt>
    <dgm:pt modelId="{297348A9-AE48-4313-A922-EF181A023FA6}" type="pres">
      <dgm:prSet presAssocID="{B4A9D64B-A588-44CE-8748-8816E16D2748}" presName="childComposite" presStyleCnt="0">
        <dgm:presLayoutVars>
          <dgm:chMax val="0"/>
          <dgm:chPref val="0"/>
        </dgm:presLayoutVars>
      </dgm:prSet>
      <dgm:spPr/>
    </dgm:pt>
    <dgm:pt modelId="{37431A03-1C78-48FB-AF4A-F92B6477A184}" type="pres">
      <dgm:prSet presAssocID="{B4A9D64B-A588-44CE-8748-8816E16D2748}" presName="ChildAccent" presStyleLbl="solidFgAcc1" presStyleIdx="6" presStyleCnt="8" custLinFactY="-67027" custLinFactNeighborX="-12459" custLinFactNeighborY="-100000"/>
      <dgm:spPr/>
    </dgm:pt>
    <dgm:pt modelId="{EC12CCBC-29D2-4DAC-9BAA-E14799A866FE}" type="pres">
      <dgm:prSet presAssocID="{B4A9D64B-A588-44CE-8748-8816E16D2748}" presName="Child" presStyleLbl="revTx" presStyleIdx="8" presStyleCnt="10" custLinFactNeighborX="-984" custLinFactNeighborY="29766">
        <dgm:presLayoutVars>
          <dgm:chMax val="0"/>
          <dgm:chPref val="0"/>
          <dgm:bulletEnabled val="1"/>
        </dgm:presLayoutVars>
      </dgm:prSet>
      <dgm:spPr/>
    </dgm:pt>
    <dgm:pt modelId="{81610305-5556-4D79-9B12-6259D9E666BA}" type="pres">
      <dgm:prSet presAssocID="{5D9CC73E-C6A0-4FC5-B80A-A73D3995FCAA}" presName="childComposite" presStyleCnt="0">
        <dgm:presLayoutVars>
          <dgm:chMax val="0"/>
          <dgm:chPref val="0"/>
        </dgm:presLayoutVars>
      </dgm:prSet>
      <dgm:spPr/>
    </dgm:pt>
    <dgm:pt modelId="{7CD87F00-7F54-4977-B848-9507CB842F9A}" type="pres">
      <dgm:prSet presAssocID="{5D9CC73E-C6A0-4FC5-B80A-A73D3995FCAA}" presName="ChildAccent" presStyleLbl="solidFgAcc1" presStyleIdx="7" presStyleCnt="8" custLinFactY="-67027" custLinFactNeighborX="-12459" custLinFactNeighborY="-100000"/>
      <dgm:spPr/>
    </dgm:pt>
    <dgm:pt modelId="{9592C3FA-249D-4202-912E-1D098885A3D2}" type="pres">
      <dgm:prSet presAssocID="{5D9CC73E-C6A0-4FC5-B80A-A73D3995FCAA}" presName="Child" presStyleLbl="revTx" presStyleIdx="9" presStyleCnt="10" custLinFactY="-71655" custLinFactNeighborX="-984" custLinFactNeighborY="-100000">
        <dgm:presLayoutVars>
          <dgm:chMax val="0"/>
          <dgm:chPref val="0"/>
          <dgm:bulletEnabled val="1"/>
        </dgm:presLayoutVars>
      </dgm:prSet>
      <dgm:spPr/>
    </dgm:pt>
  </dgm:ptLst>
  <dgm:cxnLst>
    <dgm:cxn modelId="{388CE800-09A4-4469-BBBC-0DBB625C8FD1}" type="presOf" srcId="{C62AF08B-D65F-4C32-AE76-FC08F95EBC58}" destId="{FC006A31-156D-4518-8EA8-2996612E15CB}" srcOrd="0" destOrd="0" presId="urn:microsoft.com/office/officeart/2008/layout/SquareAccentList"/>
    <dgm:cxn modelId="{36501E01-A9E3-48DB-BC15-6DC60654E663}" type="presOf" srcId="{47C2BFC9-53AE-4303-B630-C287373FE2FD}" destId="{E45841EB-738A-4CB9-BF0F-68D21304F1B3}" srcOrd="0" destOrd="0" presId="urn:microsoft.com/office/officeart/2008/layout/SquareAccentList"/>
    <dgm:cxn modelId="{3D3B761E-6887-4319-90F9-40CC6B074EE4}" type="presOf" srcId="{149061F1-EB05-4AF6-8D7A-71C86349073B}" destId="{A4F16D33-4214-494E-AFE7-50C48A898BE3}" srcOrd="0" destOrd="0" presId="urn:microsoft.com/office/officeart/2008/layout/SquareAccentList"/>
    <dgm:cxn modelId="{1088F428-FC11-4CFE-B9FE-1087EFFC0180}" srcId="{C62AF08B-D65F-4C32-AE76-FC08F95EBC58}" destId="{47C2BFC9-53AE-4303-B630-C287373FE2FD}" srcOrd="3" destOrd="0" parTransId="{1875612E-F642-4185-BE6D-06C55D860FD8}" sibTransId="{570C41CB-26B2-46E3-A0F7-405DADE1CA8B}"/>
    <dgm:cxn modelId="{0549122A-6B7D-496C-AFB0-CC5E36944FA1}" srcId="{149061F1-EB05-4AF6-8D7A-71C86349073B}" destId="{5D9CC73E-C6A0-4FC5-B80A-A73D3995FCAA}" srcOrd="3" destOrd="0" parTransId="{E005F48A-415B-4852-993C-66CCD32ECE86}" sibTransId="{1866C92E-5BC8-465F-810A-6E9D6253975C}"/>
    <dgm:cxn modelId="{EEB52836-3744-48FF-871E-72C8424F94A1}" type="presOf" srcId="{39AB87AA-56CF-4065-A6F7-285D9AEC48D3}" destId="{9D903E7C-E4DF-4326-A47A-0844969A6F85}" srcOrd="0" destOrd="0" presId="urn:microsoft.com/office/officeart/2008/layout/SquareAccentList"/>
    <dgm:cxn modelId="{69899239-18BE-41DF-9E71-AA8ABCA9B7DB}" type="presOf" srcId="{B4A9D64B-A588-44CE-8748-8816E16D2748}" destId="{EC12CCBC-29D2-4DAC-9BAA-E14799A866FE}" srcOrd="0" destOrd="0" presId="urn:microsoft.com/office/officeart/2008/layout/SquareAccentList"/>
    <dgm:cxn modelId="{67E0AB44-27DD-46BA-B312-3E88D928D304}" srcId="{149061F1-EB05-4AF6-8D7A-71C86349073B}" destId="{B4A9D64B-A588-44CE-8748-8816E16D2748}" srcOrd="2" destOrd="0" parTransId="{58EAAF19-3912-4C1E-90CC-82755663AA3C}" sibTransId="{8A499D45-5B93-49D4-BA45-E2F551821095}"/>
    <dgm:cxn modelId="{9E5E4254-2D17-414D-B51B-00D7393B0C9D}" type="presOf" srcId="{0C0C075C-EF73-491E-A0D0-0273AB27E17A}" destId="{2768C6FC-591F-4F4D-8611-211E2E1AE6B8}" srcOrd="0" destOrd="0" presId="urn:microsoft.com/office/officeart/2008/layout/SquareAccentList"/>
    <dgm:cxn modelId="{E177EA59-1C69-4D5F-8FDC-B6E29BD5D94C}" type="presOf" srcId="{61C6B7DE-A680-4E42-8181-81147123FE19}" destId="{E1841189-B231-411E-A445-2DD7BAC0A78B}" srcOrd="0" destOrd="0" presId="urn:microsoft.com/office/officeart/2008/layout/SquareAccentList"/>
    <dgm:cxn modelId="{8D5D615A-F88F-43BD-ABE1-F8B1168A2F7E}" srcId="{C62AF08B-D65F-4C32-AE76-FC08F95EBC58}" destId="{39AB87AA-56CF-4065-A6F7-285D9AEC48D3}" srcOrd="0" destOrd="0" parTransId="{635D4C45-C159-4D4F-9818-19FC2670D972}" sibTransId="{C0EDFF19-5AEE-432C-AF21-0E0A43C30CAB}"/>
    <dgm:cxn modelId="{8613038D-1EAB-48B3-848A-CFAE98A798D9}" srcId="{149061F1-EB05-4AF6-8D7A-71C86349073B}" destId="{61C6B7DE-A680-4E42-8181-81147123FE19}" srcOrd="1" destOrd="0" parTransId="{3F2CBE0B-A79A-4A19-B061-38B0B2881866}" sibTransId="{99799924-3900-48DC-BDBF-583F89335749}"/>
    <dgm:cxn modelId="{FAC96E93-827D-4AA1-8F1B-B929DFF59918}" srcId="{C62AF08B-D65F-4C32-AE76-FC08F95EBC58}" destId="{1693A080-82C8-4043-95C1-F8416B228AAB}" srcOrd="2" destOrd="0" parTransId="{37C58E85-03E2-4A00-B989-00E838A7719F}" sibTransId="{97E915A8-3788-4977-BB11-72699E36F680}"/>
    <dgm:cxn modelId="{68FBA693-F6CB-4CFF-A1E9-DE6CBEF9DAA8}" type="presOf" srcId="{4B629221-D727-4E0B-AED4-F828323E5CD2}" destId="{5CDA2867-8C16-47F2-B538-27601CEBB163}" srcOrd="0" destOrd="0" presId="urn:microsoft.com/office/officeart/2008/layout/SquareAccentList"/>
    <dgm:cxn modelId="{B2E7E1A0-D7FE-441D-A1D9-95E4414040F3}" srcId="{4B629221-D727-4E0B-AED4-F828323E5CD2}" destId="{C62AF08B-D65F-4C32-AE76-FC08F95EBC58}" srcOrd="0" destOrd="0" parTransId="{5E377880-72AD-4A67-9474-F78018E5898C}" sibTransId="{9CB60DB9-928B-46A1-9AB0-9F1F1E9266B8}"/>
    <dgm:cxn modelId="{146B97BD-FF87-485A-9A63-00838A2DAEEB}" srcId="{149061F1-EB05-4AF6-8D7A-71C86349073B}" destId="{040424A7-1683-4150-88AA-FDD5FBBC5312}" srcOrd="0" destOrd="0" parTransId="{E5435E26-DD57-40CF-93B0-B81C5EBBF779}" sibTransId="{6AC0876A-DA0C-469D-84EA-B1B586BE9BB6}"/>
    <dgm:cxn modelId="{6AF59BC7-B98B-40A9-AD73-6C1A253B7234}" type="presOf" srcId="{5D9CC73E-C6A0-4FC5-B80A-A73D3995FCAA}" destId="{9592C3FA-249D-4202-912E-1D098885A3D2}" srcOrd="0" destOrd="0" presId="urn:microsoft.com/office/officeart/2008/layout/SquareAccentList"/>
    <dgm:cxn modelId="{C3588FE8-90FE-486C-9174-7D29F5071783}" type="presOf" srcId="{040424A7-1683-4150-88AA-FDD5FBBC5312}" destId="{23D87795-A60C-4211-A4A2-4B9E7310463B}" srcOrd="0" destOrd="0" presId="urn:microsoft.com/office/officeart/2008/layout/SquareAccentList"/>
    <dgm:cxn modelId="{265496D1-DD48-47FA-AEBD-695FE7A6044C}" srcId="{4B629221-D727-4E0B-AED4-F828323E5CD2}" destId="{149061F1-EB05-4AF6-8D7A-71C86349073B}" srcOrd="1" destOrd="0" parTransId="{EF0C5853-920D-4B5D-AB59-DADFC6536F49}" sibTransId="{C319FE0B-6549-4BC2-A386-A461C3A492E1}"/>
    <dgm:cxn modelId="{6444CAFB-98D5-4213-931C-C73E222D0334}" srcId="{C62AF08B-D65F-4C32-AE76-FC08F95EBC58}" destId="{0C0C075C-EF73-491E-A0D0-0273AB27E17A}" srcOrd="1" destOrd="0" parTransId="{F2C651FC-5C4A-4351-8BF5-30B1DE6649F8}" sibTransId="{4390F7DC-9FEB-4AFD-BEE1-49418C1E9F56}"/>
    <dgm:cxn modelId="{8ECFA19F-A6CD-4E94-B942-2A9D96AB13F8}" type="presOf" srcId="{1693A080-82C8-4043-95C1-F8416B228AAB}" destId="{B60898C9-1661-4E0A-9948-88D5F42C8FD0}" srcOrd="0" destOrd="0" presId="urn:microsoft.com/office/officeart/2008/layout/SquareAccentList"/>
    <dgm:cxn modelId="{BC722393-911B-403D-913C-7534C7BABF58}" type="presParOf" srcId="{5CDA2867-8C16-47F2-B538-27601CEBB163}" destId="{8F89A586-B3AE-4215-B0EF-9E83D2513467}" srcOrd="0" destOrd="0" presId="urn:microsoft.com/office/officeart/2008/layout/SquareAccentList"/>
    <dgm:cxn modelId="{35CAEE27-5FA4-4A18-861C-784A275DE8DF}" type="presParOf" srcId="{8F89A586-B3AE-4215-B0EF-9E83D2513467}" destId="{5815755D-16DE-4599-A7FA-F783C7DBD30B}" srcOrd="0" destOrd="0" presId="urn:microsoft.com/office/officeart/2008/layout/SquareAccentList"/>
    <dgm:cxn modelId="{83B3CC42-1C3F-4E2F-B3B7-47DCEBD6099E}" type="presParOf" srcId="{5815755D-16DE-4599-A7FA-F783C7DBD30B}" destId="{1664C12C-87B5-425F-AF52-C4E4F425BCFC}" srcOrd="0" destOrd="0" presId="urn:microsoft.com/office/officeart/2008/layout/SquareAccentList"/>
    <dgm:cxn modelId="{BFB1811C-C52C-453F-9B06-F6C47DD074F4}" type="presParOf" srcId="{5815755D-16DE-4599-A7FA-F783C7DBD30B}" destId="{B10444A4-68B6-42C8-B1DE-EE6C3A96ED3C}" srcOrd="1" destOrd="0" presId="urn:microsoft.com/office/officeart/2008/layout/SquareAccentList"/>
    <dgm:cxn modelId="{742C3CAC-3096-4D0D-B033-4B69988415FC}" type="presParOf" srcId="{5815755D-16DE-4599-A7FA-F783C7DBD30B}" destId="{FC006A31-156D-4518-8EA8-2996612E15CB}" srcOrd="2" destOrd="0" presId="urn:microsoft.com/office/officeart/2008/layout/SquareAccentList"/>
    <dgm:cxn modelId="{F141D51D-3094-48B6-B55F-96A19B513E7E}" type="presParOf" srcId="{8F89A586-B3AE-4215-B0EF-9E83D2513467}" destId="{FE1A11F6-4113-4FF8-967C-7A9ABDB3C16F}" srcOrd="1" destOrd="0" presId="urn:microsoft.com/office/officeart/2008/layout/SquareAccentList"/>
    <dgm:cxn modelId="{28A1FE6F-AE5B-4E67-8B37-D7E210443221}" type="presParOf" srcId="{FE1A11F6-4113-4FF8-967C-7A9ABDB3C16F}" destId="{F136973D-4F95-4E7E-9A3A-EC32325C3AC9}" srcOrd="0" destOrd="0" presId="urn:microsoft.com/office/officeart/2008/layout/SquareAccentList"/>
    <dgm:cxn modelId="{AAA160BD-0A80-41BA-AD08-2C167E6433CF}" type="presParOf" srcId="{F136973D-4F95-4E7E-9A3A-EC32325C3AC9}" destId="{6C68CBED-0A73-4351-AF85-71F29125A2EE}" srcOrd="0" destOrd="0" presId="urn:microsoft.com/office/officeart/2008/layout/SquareAccentList"/>
    <dgm:cxn modelId="{6BD3DA53-AD3C-481B-87C7-8907BE637899}" type="presParOf" srcId="{F136973D-4F95-4E7E-9A3A-EC32325C3AC9}" destId="{9D903E7C-E4DF-4326-A47A-0844969A6F85}" srcOrd="1" destOrd="0" presId="urn:microsoft.com/office/officeart/2008/layout/SquareAccentList"/>
    <dgm:cxn modelId="{31862E0C-A68B-4B2C-93A3-73205B401C58}" type="presParOf" srcId="{FE1A11F6-4113-4FF8-967C-7A9ABDB3C16F}" destId="{998EEDEC-EB31-4375-AC2F-0E52CBC7AF0D}" srcOrd="1" destOrd="0" presId="urn:microsoft.com/office/officeart/2008/layout/SquareAccentList"/>
    <dgm:cxn modelId="{AC754130-27D2-4950-880F-88CEA319C1E9}" type="presParOf" srcId="{998EEDEC-EB31-4375-AC2F-0E52CBC7AF0D}" destId="{9BB412E7-F19C-4A91-B9FB-BD9C192438A4}" srcOrd="0" destOrd="0" presId="urn:microsoft.com/office/officeart/2008/layout/SquareAccentList"/>
    <dgm:cxn modelId="{F06BD7F8-F346-4533-8732-83875BAACEE0}" type="presParOf" srcId="{998EEDEC-EB31-4375-AC2F-0E52CBC7AF0D}" destId="{2768C6FC-591F-4F4D-8611-211E2E1AE6B8}" srcOrd="1" destOrd="0" presId="urn:microsoft.com/office/officeart/2008/layout/SquareAccentList"/>
    <dgm:cxn modelId="{3CB72E62-435A-42FD-AE6E-07B06F059F77}" type="presParOf" srcId="{FE1A11F6-4113-4FF8-967C-7A9ABDB3C16F}" destId="{2F6C54C1-0E26-472D-AD68-16127B83DC60}" srcOrd="2" destOrd="0" presId="urn:microsoft.com/office/officeart/2008/layout/SquareAccentList"/>
    <dgm:cxn modelId="{E8B7F201-8780-4200-B6A2-00839686C77B}" type="presParOf" srcId="{2F6C54C1-0E26-472D-AD68-16127B83DC60}" destId="{575E19CD-7161-4EA4-B6F6-49E05356E680}" srcOrd="0" destOrd="0" presId="urn:microsoft.com/office/officeart/2008/layout/SquareAccentList"/>
    <dgm:cxn modelId="{9F22CA50-7E0C-4637-9A66-131E6095A0C8}" type="presParOf" srcId="{2F6C54C1-0E26-472D-AD68-16127B83DC60}" destId="{B60898C9-1661-4E0A-9948-88D5F42C8FD0}" srcOrd="1" destOrd="0" presId="urn:microsoft.com/office/officeart/2008/layout/SquareAccentList"/>
    <dgm:cxn modelId="{98FB2399-9C44-45E0-8325-0EB33A8C1916}" type="presParOf" srcId="{FE1A11F6-4113-4FF8-967C-7A9ABDB3C16F}" destId="{0EA0A15A-3A5A-4353-9FEC-F698FE4516A2}" srcOrd="3" destOrd="0" presId="urn:microsoft.com/office/officeart/2008/layout/SquareAccentList"/>
    <dgm:cxn modelId="{15FD80E0-A86C-46C7-BE76-C4DC2B84BAA2}" type="presParOf" srcId="{0EA0A15A-3A5A-4353-9FEC-F698FE4516A2}" destId="{FA63681E-103B-4AD1-8B7A-B41BB8541CD9}" srcOrd="0" destOrd="0" presId="urn:microsoft.com/office/officeart/2008/layout/SquareAccentList"/>
    <dgm:cxn modelId="{0245170C-4520-452B-B3C7-F28DB1BAB8A2}" type="presParOf" srcId="{0EA0A15A-3A5A-4353-9FEC-F698FE4516A2}" destId="{E45841EB-738A-4CB9-BF0F-68D21304F1B3}" srcOrd="1" destOrd="0" presId="urn:microsoft.com/office/officeart/2008/layout/SquareAccentList"/>
    <dgm:cxn modelId="{298E239C-8452-4CF6-B435-B4486778F68C}" type="presParOf" srcId="{5CDA2867-8C16-47F2-B538-27601CEBB163}" destId="{A86E5588-D94E-4616-93C4-DF548CBE147C}" srcOrd="1" destOrd="0" presId="urn:microsoft.com/office/officeart/2008/layout/SquareAccentList"/>
    <dgm:cxn modelId="{322E6A3F-4DD2-48B4-916F-8277A254EE7B}" type="presParOf" srcId="{A86E5588-D94E-4616-93C4-DF548CBE147C}" destId="{93FEC91F-EF01-4B86-9F16-39AC15546188}" srcOrd="0" destOrd="0" presId="urn:microsoft.com/office/officeart/2008/layout/SquareAccentList"/>
    <dgm:cxn modelId="{170CF619-3A49-4CA7-BE0A-FB9D694B28F1}" type="presParOf" srcId="{93FEC91F-EF01-4B86-9F16-39AC15546188}" destId="{3FC3C85B-5AF4-4546-A73E-38F73F515524}" srcOrd="0" destOrd="0" presId="urn:microsoft.com/office/officeart/2008/layout/SquareAccentList"/>
    <dgm:cxn modelId="{4CBD5290-C4F6-4B3D-9343-E198F2B55EF0}" type="presParOf" srcId="{93FEC91F-EF01-4B86-9F16-39AC15546188}" destId="{CC164C6A-D6A0-43FB-AB51-BFA264D7AD75}" srcOrd="1" destOrd="0" presId="urn:microsoft.com/office/officeart/2008/layout/SquareAccentList"/>
    <dgm:cxn modelId="{5908A458-1523-484D-B925-73F0DF669CEF}" type="presParOf" srcId="{93FEC91F-EF01-4B86-9F16-39AC15546188}" destId="{A4F16D33-4214-494E-AFE7-50C48A898BE3}" srcOrd="2" destOrd="0" presId="urn:microsoft.com/office/officeart/2008/layout/SquareAccentList"/>
    <dgm:cxn modelId="{54B11EA0-47E6-4648-B79F-FA1F192748A8}" type="presParOf" srcId="{A86E5588-D94E-4616-93C4-DF548CBE147C}" destId="{0978294B-11D9-4420-8E4C-BA50C8EA171C}" srcOrd="1" destOrd="0" presId="urn:microsoft.com/office/officeart/2008/layout/SquareAccentList"/>
    <dgm:cxn modelId="{26B9BDC2-A411-47E1-AFF5-59C24FAF2D8D}" type="presParOf" srcId="{0978294B-11D9-4420-8E4C-BA50C8EA171C}" destId="{DAC9A385-C5CE-46E3-8706-47FCD74471AA}" srcOrd="0" destOrd="0" presId="urn:microsoft.com/office/officeart/2008/layout/SquareAccentList"/>
    <dgm:cxn modelId="{31CFB3C0-40DF-4A9B-A435-15EBD8342FA5}" type="presParOf" srcId="{DAC9A385-C5CE-46E3-8706-47FCD74471AA}" destId="{9557AA4D-DF4C-4D3D-B9BE-942AA315CB86}" srcOrd="0" destOrd="0" presId="urn:microsoft.com/office/officeart/2008/layout/SquareAccentList"/>
    <dgm:cxn modelId="{2C338D62-54D7-4751-AF1B-706A1CC8663D}" type="presParOf" srcId="{DAC9A385-C5CE-46E3-8706-47FCD74471AA}" destId="{23D87795-A60C-4211-A4A2-4B9E7310463B}" srcOrd="1" destOrd="0" presId="urn:microsoft.com/office/officeart/2008/layout/SquareAccentList"/>
    <dgm:cxn modelId="{40D8879B-CA11-4690-B6BE-D8BD24D57856}" type="presParOf" srcId="{0978294B-11D9-4420-8E4C-BA50C8EA171C}" destId="{D6E6AD6C-EBD4-4DEB-92B4-37839BD126A0}" srcOrd="1" destOrd="0" presId="urn:microsoft.com/office/officeart/2008/layout/SquareAccentList"/>
    <dgm:cxn modelId="{1B373769-3766-4066-9349-36FC41FD98FC}" type="presParOf" srcId="{D6E6AD6C-EBD4-4DEB-92B4-37839BD126A0}" destId="{2F1CDFC9-6359-485D-84CB-67FC6DE067F3}" srcOrd="0" destOrd="0" presId="urn:microsoft.com/office/officeart/2008/layout/SquareAccentList"/>
    <dgm:cxn modelId="{92E235F8-C224-40F3-8E71-2889ECC8DE90}" type="presParOf" srcId="{D6E6AD6C-EBD4-4DEB-92B4-37839BD126A0}" destId="{E1841189-B231-411E-A445-2DD7BAC0A78B}" srcOrd="1" destOrd="0" presId="urn:microsoft.com/office/officeart/2008/layout/SquareAccentList"/>
    <dgm:cxn modelId="{7F9A551F-9BA5-4669-BDA9-4C4C86845524}" type="presParOf" srcId="{0978294B-11D9-4420-8E4C-BA50C8EA171C}" destId="{297348A9-AE48-4313-A922-EF181A023FA6}" srcOrd="2" destOrd="0" presId="urn:microsoft.com/office/officeart/2008/layout/SquareAccentList"/>
    <dgm:cxn modelId="{CAD52D9C-AE59-4A1F-929A-CD148A4ABA9E}" type="presParOf" srcId="{297348A9-AE48-4313-A922-EF181A023FA6}" destId="{37431A03-1C78-48FB-AF4A-F92B6477A184}" srcOrd="0" destOrd="0" presId="urn:microsoft.com/office/officeart/2008/layout/SquareAccentList"/>
    <dgm:cxn modelId="{1F16415E-2457-4945-8D2B-12CE1633D225}" type="presParOf" srcId="{297348A9-AE48-4313-A922-EF181A023FA6}" destId="{EC12CCBC-29D2-4DAC-9BAA-E14799A866FE}" srcOrd="1" destOrd="0" presId="urn:microsoft.com/office/officeart/2008/layout/SquareAccentList"/>
    <dgm:cxn modelId="{3A40CEBD-0077-4D19-9757-CBACAF7372BB}" type="presParOf" srcId="{0978294B-11D9-4420-8E4C-BA50C8EA171C}" destId="{81610305-5556-4D79-9B12-6259D9E666BA}" srcOrd="3" destOrd="0" presId="urn:microsoft.com/office/officeart/2008/layout/SquareAccentList"/>
    <dgm:cxn modelId="{6BDF5D56-37E4-4459-A1A5-D46F03C9D9AB}" type="presParOf" srcId="{81610305-5556-4D79-9B12-6259D9E666BA}" destId="{7CD87F00-7F54-4977-B848-9507CB842F9A}" srcOrd="0" destOrd="0" presId="urn:microsoft.com/office/officeart/2008/layout/SquareAccentList"/>
    <dgm:cxn modelId="{E8F7756A-DFDD-45C0-9F4A-80BB5CE43117}" type="presParOf" srcId="{81610305-5556-4D79-9B12-6259D9E666BA}" destId="{9592C3FA-249D-4202-912E-1D098885A3D2}" srcOrd="1" destOrd="0" presId="urn:microsoft.com/office/officeart/2008/layout/SquareAccent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4C12C-87B5-425F-AF52-C4E4F425BCFC}">
      <dsp:nvSpPr>
        <dsp:cNvPr id="0" name=""/>
        <dsp:cNvSpPr/>
      </dsp:nvSpPr>
      <dsp:spPr>
        <a:xfrm>
          <a:off x="24144" y="779269"/>
          <a:ext cx="4467596" cy="139089"/>
        </a:xfrm>
        <a:prstGeom prst="rect">
          <a:avLst/>
        </a:prstGeom>
        <a:solidFill>
          <a:srgbClr val="ABA238"/>
        </a:solidFill>
        <a:ln w="12700" cap="flat" cmpd="sng" algn="ctr">
          <a:solidFill>
            <a:srgbClr val="ABA2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444A4-68B6-42C8-B1DE-EE6C3A96ED3C}">
      <dsp:nvSpPr>
        <dsp:cNvPr id="0" name=""/>
        <dsp:cNvSpPr/>
      </dsp:nvSpPr>
      <dsp:spPr>
        <a:xfrm flipV="1">
          <a:off x="167857" y="1477765"/>
          <a:ext cx="60042" cy="87939"/>
        </a:xfrm>
        <a:prstGeom prst="rect">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C006A31-156D-4518-8EA8-2996612E15CB}">
      <dsp:nvSpPr>
        <dsp:cNvPr id="0" name=""/>
        <dsp:cNvSpPr/>
      </dsp:nvSpPr>
      <dsp:spPr>
        <a:xfrm>
          <a:off x="6623" y="0"/>
          <a:ext cx="5206806" cy="1100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solidFill>
                <a:srgbClr val="2B5566"/>
              </a:solidFill>
            </a:rPr>
            <a:t>We will:</a:t>
          </a:r>
        </a:p>
      </dsp:txBody>
      <dsp:txXfrm>
        <a:off x="6623" y="0"/>
        <a:ext cx="5206806" cy="1100425"/>
      </dsp:txXfrm>
    </dsp:sp>
    <dsp:sp modelId="{6C68CBED-0A73-4351-AF85-71F29125A2EE}">
      <dsp:nvSpPr>
        <dsp:cNvPr id="0" name=""/>
        <dsp:cNvSpPr/>
      </dsp:nvSpPr>
      <dsp:spPr>
        <a:xfrm>
          <a:off x="18163" y="1448599"/>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03E7C-E4DF-4326-A47A-0844969A6F85}">
      <dsp:nvSpPr>
        <dsp:cNvPr id="0" name=""/>
        <dsp:cNvSpPr/>
      </dsp:nvSpPr>
      <dsp:spPr>
        <a:xfrm>
          <a:off x="382624" y="1194045"/>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kern="1200" dirty="0">
              <a:solidFill>
                <a:srgbClr val="2B5566"/>
              </a:solidFill>
            </a:rPr>
            <a:t>Outline the content and objectives of each course. </a:t>
          </a:r>
        </a:p>
      </dsp:txBody>
      <dsp:txXfrm>
        <a:off x="382624" y="1194045"/>
        <a:ext cx="4842330" cy="891611"/>
      </dsp:txXfrm>
    </dsp:sp>
    <dsp:sp modelId="{9BB412E7-F19C-4A91-B9FB-BD9C192438A4}">
      <dsp:nvSpPr>
        <dsp:cNvPr id="0" name=""/>
        <dsp:cNvSpPr/>
      </dsp:nvSpPr>
      <dsp:spPr>
        <a:xfrm>
          <a:off x="18163" y="2340211"/>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68C6FC-591F-4F4D-8611-211E2E1AE6B8}">
      <dsp:nvSpPr>
        <dsp:cNvPr id="0" name=""/>
        <dsp:cNvSpPr/>
      </dsp:nvSpPr>
      <dsp:spPr>
        <a:xfrm>
          <a:off x="382624" y="2085657"/>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kern="1200" dirty="0">
              <a:solidFill>
                <a:srgbClr val="2B5566"/>
              </a:solidFill>
            </a:rPr>
            <a:t>Review the materials needed to run each session with you.</a:t>
          </a:r>
        </a:p>
      </dsp:txBody>
      <dsp:txXfrm>
        <a:off x="382624" y="2085657"/>
        <a:ext cx="4842330" cy="891611"/>
      </dsp:txXfrm>
    </dsp:sp>
    <dsp:sp modelId="{575E19CD-7161-4EA4-B6F6-49E05356E680}">
      <dsp:nvSpPr>
        <dsp:cNvPr id="0" name=""/>
        <dsp:cNvSpPr/>
      </dsp:nvSpPr>
      <dsp:spPr>
        <a:xfrm>
          <a:off x="18163" y="3231822"/>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898C9-1661-4E0A-9948-88D5F42C8FD0}">
      <dsp:nvSpPr>
        <dsp:cNvPr id="0" name=""/>
        <dsp:cNvSpPr/>
      </dsp:nvSpPr>
      <dsp:spPr>
        <a:xfrm>
          <a:off x="382624" y="2977269"/>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AU" sz="1600" kern="1200" dirty="0">
              <a:solidFill>
                <a:srgbClr val="2B5566"/>
              </a:solidFill>
            </a:rPr>
            <a:t>Provide guidance on how to use the training materials.</a:t>
          </a:r>
        </a:p>
      </dsp:txBody>
      <dsp:txXfrm>
        <a:off x="382624" y="2977269"/>
        <a:ext cx="4842330" cy="891611"/>
      </dsp:txXfrm>
    </dsp:sp>
    <dsp:sp modelId="{FA63681E-103B-4AD1-8B7A-B41BB8541CD9}">
      <dsp:nvSpPr>
        <dsp:cNvPr id="0" name=""/>
        <dsp:cNvSpPr/>
      </dsp:nvSpPr>
      <dsp:spPr>
        <a:xfrm>
          <a:off x="18163" y="4123434"/>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5841EB-738A-4CB9-BF0F-68D21304F1B3}">
      <dsp:nvSpPr>
        <dsp:cNvPr id="0" name=""/>
        <dsp:cNvSpPr/>
      </dsp:nvSpPr>
      <dsp:spPr>
        <a:xfrm>
          <a:off x="382624" y="3868880"/>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kern="1200" dirty="0">
              <a:solidFill>
                <a:srgbClr val="2B5566"/>
              </a:solidFill>
            </a:rPr>
            <a:t>Provide training materials that offers contextual information about the PlanBuild Tasmania solution, facilitation notes, background information and points for discussion. </a:t>
          </a:r>
        </a:p>
      </dsp:txBody>
      <dsp:txXfrm>
        <a:off x="382624" y="3868880"/>
        <a:ext cx="4842330" cy="891611"/>
      </dsp:txXfrm>
    </dsp:sp>
    <dsp:sp modelId="{3FC3C85B-5AF4-4546-A73E-38F73F515524}">
      <dsp:nvSpPr>
        <dsp:cNvPr id="0" name=""/>
        <dsp:cNvSpPr/>
      </dsp:nvSpPr>
      <dsp:spPr>
        <a:xfrm>
          <a:off x="5515581" y="769422"/>
          <a:ext cx="4502846" cy="158795"/>
        </a:xfrm>
        <a:prstGeom prst="rect">
          <a:avLst/>
        </a:prstGeom>
        <a:solidFill>
          <a:srgbClr val="ABA238"/>
        </a:solidFill>
        <a:ln w="12700" cap="flat" cmpd="sng" algn="ctr">
          <a:solidFill>
            <a:srgbClr val="ABA2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64C6A-D6A0-43FB-AB51-BFA264D7AD75}">
      <dsp:nvSpPr>
        <dsp:cNvPr id="0" name=""/>
        <dsp:cNvSpPr/>
      </dsp:nvSpPr>
      <dsp:spPr>
        <a:xfrm flipV="1">
          <a:off x="5605859" y="1477765"/>
          <a:ext cx="118333" cy="87939"/>
        </a:xfrm>
        <a:prstGeom prst="rect">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A4F16D33-4214-494E-AFE7-50C48A898BE3}">
      <dsp:nvSpPr>
        <dsp:cNvPr id="0" name=""/>
        <dsp:cNvSpPr/>
      </dsp:nvSpPr>
      <dsp:spPr>
        <a:xfrm>
          <a:off x="5473770" y="0"/>
          <a:ext cx="5206806" cy="1100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solidFill>
                <a:srgbClr val="2B5566"/>
              </a:solidFill>
            </a:rPr>
            <a:t>We expect you to:</a:t>
          </a:r>
        </a:p>
      </dsp:txBody>
      <dsp:txXfrm>
        <a:off x="5473770" y="0"/>
        <a:ext cx="5206806" cy="1100425"/>
      </dsp:txXfrm>
    </dsp:sp>
    <dsp:sp modelId="{9557AA4D-DF4C-4D3D-B9BE-942AA315CB86}">
      <dsp:nvSpPr>
        <dsp:cNvPr id="0" name=""/>
        <dsp:cNvSpPr/>
      </dsp:nvSpPr>
      <dsp:spPr>
        <a:xfrm>
          <a:off x="5426114" y="1435934"/>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87795-A60C-4211-A4A2-4B9E7310463B}">
      <dsp:nvSpPr>
        <dsp:cNvPr id="0" name=""/>
        <dsp:cNvSpPr/>
      </dsp:nvSpPr>
      <dsp:spPr>
        <a:xfrm>
          <a:off x="5790598" y="1181375"/>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kern="1200" dirty="0">
              <a:solidFill>
                <a:srgbClr val="2B5566"/>
              </a:solidFill>
            </a:rPr>
            <a:t>Familiar yourselves with all the training and end-user training materials before using them in the trainings. </a:t>
          </a:r>
        </a:p>
      </dsp:txBody>
      <dsp:txXfrm>
        <a:off x="5790598" y="1181375"/>
        <a:ext cx="4842330" cy="891611"/>
      </dsp:txXfrm>
    </dsp:sp>
    <dsp:sp modelId="{2F1CDFC9-6359-485D-84CB-67FC6DE067F3}">
      <dsp:nvSpPr>
        <dsp:cNvPr id="0" name=""/>
        <dsp:cNvSpPr/>
      </dsp:nvSpPr>
      <dsp:spPr>
        <a:xfrm>
          <a:off x="5426114" y="2327546"/>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841189-B231-411E-A445-2DD7BAC0A78B}">
      <dsp:nvSpPr>
        <dsp:cNvPr id="0" name=""/>
        <dsp:cNvSpPr/>
      </dsp:nvSpPr>
      <dsp:spPr>
        <a:xfrm>
          <a:off x="5790598" y="2072987"/>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kern="1200" dirty="0">
              <a:solidFill>
                <a:srgbClr val="2B5566"/>
              </a:solidFill>
            </a:rPr>
            <a:t>Become very familiar with the PlanBuild Tasmania solution and the benefits of it. </a:t>
          </a:r>
        </a:p>
      </dsp:txBody>
      <dsp:txXfrm>
        <a:off x="5790598" y="2072987"/>
        <a:ext cx="4842330" cy="891611"/>
      </dsp:txXfrm>
    </dsp:sp>
    <dsp:sp modelId="{37431A03-1C78-48FB-AF4A-F92B6477A184}">
      <dsp:nvSpPr>
        <dsp:cNvPr id="0" name=""/>
        <dsp:cNvSpPr/>
      </dsp:nvSpPr>
      <dsp:spPr>
        <a:xfrm>
          <a:off x="5426114" y="3219158"/>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2CCBC-29D2-4DAC-9BAA-E14799A866FE}">
      <dsp:nvSpPr>
        <dsp:cNvPr id="0" name=""/>
        <dsp:cNvSpPr/>
      </dsp:nvSpPr>
      <dsp:spPr>
        <a:xfrm>
          <a:off x="5790598" y="3868880"/>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kern="1200" dirty="0">
              <a:solidFill>
                <a:srgbClr val="2B5566"/>
              </a:solidFill>
            </a:rPr>
            <a:t>Be well-prepared and confident in yourselves as this will make your ‘students’ feel supported and understood and that Trainers can accurately answer if they have a question.</a:t>
          </a:r>
        </a:p>
      </dsp:txBody>
      <dsp:txXfrm>
        <a:off x="5790598" y="3868880"/>
        <a:ext cx="4842330" cy="891611"/>
      </dsp:txXfrm>
    </dsp:sp>
    <dsp:sp modelId="{7CD87F00-7F54-4977-B848-9507CB842F9A}">
      <dsp:nvSpPr>
        <dsp:cNvPr id="0" name=""/>
        <dsp:cNvSpPr/>
      </dsp:nvSpPr>
      <dsp:spPr>
        <a:xfrm>
          <a:off x="5426114" y="4110769"/>
          <a:ext cx="382501" cy="3825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92C3FA-249D-4202-912E-1D098885A3D2}">
      <dsp:nvSpPr>
        <dsp:cNvPr id="0" name=""/>
        <dsp:cNvSpPr/>
      </dsp:nvSpPr>
      <dsp:spPr>
        <a:xfrm>
          <a:off x="5790598" y="2964599"/>
          <a:ext cx="4842330" cy="891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AU" sz="1600" kern="1200" dirty="0">
              <a:solidFill>
                <a:srgbClr val="2B5566"/>
              </a:solidFill>
            </a:rPr>
            <a:t>Let us or your internal Change Lead know if you need any further assistance. </a:t>
          </a:r>
        </a:p>
      </dsp:txBody>
      <dsp:txXfrm>
        <a:off x="5790598" y="2964599"/>
        <a:ext cx="4842330" cy="891611"/>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DD26F-09E7-4D85-BF19-27818B902F6E}" type="datetimeFigureOut">
              <a:rPr lang="en-AU" smtClean="0"/>
              <a:t>13/10/2023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390A2-46E6-4461-9BA0-AECD9B4E49CF}" type="slidenum">
              <a:rPr lang="en-AU" smtClean="0"/>
              <a:t>‹#›</a:t>
            </a:fld>
            <a:endParaRPr lang="en-AU"/>
          </a:p>
        </p:txBody>
      </p:sp>
    </p:spTree>
    <p:extLst>
      <p:ext uri="{BB962C8B-B14F-4D97-AF65-F5344CB8AC3E}">
        <p14:creationId xmlns:p14="http://schemas.microsoft.com/office/powerpoint/2010/main" val="229440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Trainers:</a:t>
            </a:r>
            <a:r>
              <a:rPr lang="en-AU" b="1" baseline="0" dirty="0"/>
              <a:t> </a:t>
            </a:r>
          </a:p>
          <a:p>
            <a:endParaRPr lang="en-AU" baseline="0" dirty="0"/>
          </a:p>
          <a:p>
            <a:pPr marL="171450" indent="-171450">
              <a:buFont typeface="Arial" panose="020B0604020202020204" pitchFamily="34" charset="0"/>
              <a:buChar char="•"/>
            </a:pPr>
            <a:r>
              <a:rPr lang="en-AU" baseline="0" dirty="0"/>
              <a:t>Welcome, introduce yourself and invite participants to introduce themselves and their role.</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1</a:t>
            </a:fld>
            <a:endParaRPr lang="en-AU"/>
          </a:p>
        </p:txBody>
      </p:sp>
    </p:spTree>
    <p:extLst>
      <p:ext uri="{BB962C8B-B14F-4D97-AF65-F5344CB8AC3E}">
        <p14:creationId xmlns:p14="http://schemas.microsoft.com/office/powerpoint/2010/main" val="27761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Trainers:</a:t>
            </a:r>
            <a:r>
              <a:rPr lang="en-AU" b="1" baseline="0" dirty="0"/>
              <a:t> </a:t>
            </a:r>
          </a:p>
          <a:p>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Briefly explain what is DILO</a:t>
            </a:r>
          </a:p>
          <a:p>
            <a:pPr marL="171450" indent="-171450">
              <a:buFont typeface="Arial" panose="020B0604020202020204" pitchFamily="34" charset="0"/>
              <a:buChar char="•"/>
            </a:pPr>
            <a:r>
              <a:rPr lang="en-AU" dirty="0"/>
              <a:t>Participants</a:t>
            </a:r>
            <a:r>
              <a:rPr lang="en-AU" baseline="0" dirty="0"/>
              <a:t> should have printed versions of the DILO scenario workbook for them to review. </a:t>
            </a:r>
          </a:p>
          <a:p>
            <a:pPr marL="171450" indent="-171450">
              <a:buFont typeface="Arial" panose="020B0604020202020204" pitchFamily="34" charset="0"/>
              <a:buChar char="•"/>
            </a:pPr>
            <a:r>
              <a:rPr lang="en-AU" baseline="0" dirty="0"/>
              <a:t>In this section we will explain the purpose of the DILO’s and how they have been used to inform the training curriculum.</a:t>
            </a:r>
          </a:p>
          <a:p>
            <a:pPr marL="171450" indent="-171450">
              <a:buFont typeface="Arial" panose="020B0604020202020204" pitchFamily="34" charset="0"/>
              <a:buChar char="•"/>
            </a:pPr>
            <a:r>
              <a:rPr lang="en-AU" baseline="0" dirty="0"/>
              <a:t>The next 2 slides will outline two example DILO’s for the participants</a:t>
            </a:r>
          </a:p>
        </p:txBody>
      </p:sp>
      <p:sp>
        <p:nvSpPr>
          <p:cNvPr id="4" name="Slide Number Placeholder 3"/>
          <p:cNvSpPr>
            <a:spLocks noGrp="1"/>
          </p:cNvSpPr>
          <p:nvPr>
            <p:ph type="sldNum" sz="quarter" idx="10"/>
          </p:nvPr>
        </p:nvSpPr>
        <p:spPr/>
        <p:txBody>
          <a:bodyPr/>
          <a:lstStyle/>
          <a:p>
            <a:fld id="{630390A2-46E6-4461-9BA0-AECD9B4E49CF}" type="slidenum">
              <a:rPr lang="en-AU" smtClean="0"/>
              <a:t>10</a:t>
            </a:fld>
            <a:endParaRPr lang="en-AU"/>
          </a:p>
        </p:txBody>
      </p:sp>
    </p:spTree>
    <p:extLst>
      <p:ext uri="{BB962C8B-B14F-4D97-AF65-F5344CB8AC3E}">
        <p14:creationId xmlns:p14="http://schemas.microsoft.com/office/powerpoint/2010/main" val="340066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Notes for Trainers:</a:t>
            </a:r>
            <a:r>
              <a:rPr lang="en-AU" sz="1200"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Describe the DILO outlining that column 1 shows the Applicant Workflow and Column 2 outlines the steps undertaken by the Council in the life of a planning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Outline that the scenarios endeavour to work through the ‘day in the life’ of a Councils Officers involved in Planning in that it goes through a number of primary and alternative scenarios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The purpose of this approach is to reinforce learnings as part of the end user training and to ensure that there is sufficient coverage of </a:t>
            </a:r>
            <a:r>
              <a:rPr lang="en-AU" sz="1200" b="0" baseline="0" dirty="0" err="1"/>
              <a:t>Planbuild</a:t>
            </a:r>
            <a:r>
              <a:rPr lang="en-AU" sz="1200" b="0" baseline="0" dirty="0"/>
              <a:t> functions to allow the participant to understand how other application types will work (as the end-user training will not cover all scenarios).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baseline="0" dirty="0"/>
          </a:p>
        </p:txBody>
      </p:sp>
      <p:sp>
        <p:nvSpPr>
          <p:cNvPr id="4" name="Slide Number Placeholder 3"/>
          <p:cNvSpPr>
            <a:spLocks noGrp="1"/>
          </p:cNvSpPr>
          <p:nvPr>
            <p:ph type="sldNum" sz="quarter" idx="10"/>
          </p:nvPr>
        </p:nvSpPr>
        <p:spPr/>
        <p:txBody>
          <a:bodyPr/>
          <a:lstStyle/>
          <a:p>
            <a:fld id="{630390A2-46E6-4461-9BA0-AECD9B4E49CF}" type="slidenum">
              <a:rPr lang="en-AU" smtClean="0"/>
              <a:t>11</a:t>
            </a:fld>
            <a:endParaRPr lang="en-AU"/>
          </a:p>
        </p:txBody>
      </p:sp>
    </p:spTree>
    <p:extLst>
      <p:ext uri="{BB962C8B-B14F-4D97-AF65-F5344CB8AC3E}">
        <p14:creationId xmlns:p14="http://schemas.microsoft.com/office/powerpoint/2010/main" val="39047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Notes for Trainers:</a:t>
            </a:r>
            <a:r>
              <a:rPr lang="en-AU" sz="1200"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Go over this slide in the same detail as the planning slide </a:t>
            </a:r>
            <a:r>
              <a:rPr lang="en-AU" sz="1200" b="0" baseline="0" dirty="0" err="1"/>
              <a:t>i.e</a:t>
            </a:r>
            <a:r>
              <a:rPr lang="en-AU" sz="1200" b="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Describe the DILO outlining that column 1 shows the Applicant Workflow and Column 2 outlines the steps undertaken by the Council in the life of a Building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Outline that the scenarios endeavour to work through the ‘day in the life’ of a Councils Officers involved in Building in that it goes through a number of primary and alternative scenarios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The purpose of this approach is to reinforce learnings as part of the end user training and to ensure that there is sufficient coverage of </a:t>
            </a:r>
            <a:r>
              <a:rPr lang="en-AU" sz="1200" b="0" baseline="0" dirty="0" err="1"/>
              <a:t>Planbuild</a:t>
            </a:r>
            <a:r>
              <a:rPr lang="en-AU" sz="1200" b="0" baseline="0" dirty="0"/>
              <a:t> functions to allow the participant to understand how other application types will work (as the end-user training will not cover all scenarios). </a:t>
            </a:r>
          </a:p>
        </p:txBody>
      </p:sp>
      <p:sp>
        <p:nvSpPr>
          <p:cNvPr id="4" name="Slide Number Placeholder 3"/>
          <p:cNvSpPr>
            <a:spLocks noGrp="1"/>
          </p:cNvSpPr>
          <p:nvPr>
            <p:ph type="sldNum" sz="quarter" idx="10"/>
          </p:nvPr>
        </p:nvSpPr>
        <p:spPr/>
        <p:txBody>
          <a:bodyPr/>
          <a:lstStyle/>
          <a:p>
            <a:fld id="{630390A2-46E6-4461-9BA0-AECD9B4E49CF}" type="slidenum">
              <a:rPr lang="en-AU" smtClean="0"/>
              <a:t>12</a:t>
            </a:fld>
            <a:endParaRPr lang="en-AU"/>
          </a:p>
        </p:txBody>
      </p:sp>
    </p:spTree>
    <p:extLst>
      <p:ext uri="{BB962C8B-B14F-4D97-AF65-F5344CB8AC3E}">
        <p14:creationId xmlns:p14="http://schemas.microsoft.com/office/powerpoint/2010/main" val="272418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Notes for Trainers:</a:t>
            </a:r>
            <a:r>
              <a:rPr lang="en-AU" sz="1200"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Go over this slide in the same detail as the planning slide </a:t>
            </a:r>
            <a:r>
              <a:rPr lang="en-AU" sz="1200" b="0" baseline="0" dirty="0" err="1"/>
              <a:t>i.e</a:t>
            </a:r>
            <a:r>
              <a:rPr lang="en-AU" sz="1200" b="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Describe the DILO outlining that column 1 shows the Applicant Workflow and Column 2 outlines the steps undertaken by the Council in the life of a plumbing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Outline that the scenarios endeavour to work through the ‘day in the life’ of a Councils Officers involved in Plumbing in that it goes through a number of primary and alternative scenarios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baseline="0" dirty="0"/>
              <a:t>The purpose of this approach is to reinforce learnings as part of the end user training and to ensure that there is sufficient coverage of </a:t>
            </a:r>
            <a:r>
              <a:rPr lang="en-AU" sz="1200" b="0" baseline="0" dirty="0" err="1"/>
              <a:t>Planbuild</a:t>
            </a:r>
            <a:r>
              <a:rPr lang="en-AU" sz="1200" b="0" baseline="0" dirty="0"/>
              <a:t> functions to allow the participant to understand how other application types will work (as the end-user training will not cover all scenarios). </a:t>
            </a:r>
          </a:p>
        </p:txBody>
      </p:sp>
      <p:sp>
        <p:nvSpPr>
          <p:cNvPr id="4" name="Slide Number Placeholder 3"/>
          <p:cNvSpPr>
            <a:spLocks noGrp="1"/>
          </p:cNvSpPr>
          <p:nvPr>
            <p:ph type="sldNum" sz="quarter" idx="10"/>
          </p:nvPr>
        </p:nvSpPr>
        <p:spPr/>
        <p:txBody>
          <a:bodyPr/>
          <a:lstStyle/>
          <a:p>
            <a:fld id="{630390A2-46E6-4461-9BA0-AECD9B4E49CF}" type="slidenum">
              <a:rPr lang="en-AU" smtClean="0"/>
              <a:t>13</a:t>
            </a:fld>
            <a:endParaRPr lang="en-AU"/>
          </a:p>
        </p:txBody>
      </p:sp>
    </p:spTree>
    <p:extLst>
      <p:ext uri="{BB962C8B-B14F-4D97-AF65-F5344CB8AC3E}">
        <p14:creationId xmlns:p14="http://schemas.microsoft.com/office/powerpoint/2010/main" val="397536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Notes for Trainers:</a:t>
            </a:r>
            <a:r>
              <a:rPr lang="en-AU" sz="1200"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Use this slide to describe the Training Needs Analysis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The purpose of this tool is to identify all users within your organisation who will require training AND what training they will require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This will need to be completed before the training sessions can be organised as it will determine not only the requirements of those you are going to train but the requirements in terms of rooms and locations.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Depending on your organisation and those involved in the PlanBuild project, this task may already have been completed and you will use it to inform the training. </a:t>
            </a:r>
          </a:p>
        </p:txBody>
      </p:sp>
      <p:sp>
        <p:nvSpPr>
          <p:cNvPr id="4" name="Slide Number Placeholder 3"/>
          <p:cNvSpPr>
            <a:spLocks noGrp="1"/>
          </p:cNvSpPr>
          <p:nvPr>
            <p:ph type="sldNum" sz="quarter" idx="10"/>
          </p:nvPr>
        </p:nvSpPr>
        <p:spPr/>
        <p:txBody>
          <a:bodyPr/>
          <a:lstStyle/>
          <a:p>
            <a:fld id="{630390A2-46E6-4461-9BA0-AECD9B4E49CF}" type="slidenum">
              <a:rPr lang="en-AU" smtClean="0"/>
              <a:t>14</a:t>
            </a:fld>
            <a:endParaRPr lang="en-AU"/>
          </a:p>
        </p:txBody>
      </p:sp>
    </p:spTree>
    <p:extLst>
      <p:ext uri="{BB962C8B-B14F-4D97-AF65-F5344CB8AC3E}">
        <p14:creationId xmlns:p14="http://schemas.microsoft.com/office/powerpoint/2010/main" val="2413452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Notes for Trainers:</a:t>
            </a:r>
            <a:r>
              <a:rPr lang="en-AU" sz="1200"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Use this slide to outline that once the TNA is completed the Training Delivery Plan can be finalised.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Note to the participants that depending on their organisation and those involved in the PlanBuild project, this task may already have been completed and they will use it to inform the training – they may have a Change Lead who has undertaken and / or will support them to do this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Explain each column so that participants are aware of how to use the tool</a:t>
            </a:r>
          </a:p>
          <a:p>
            <a:pPr marL="457200" lvl="1" indent="0">
              <a:spcBef>
                <a:spcPts val="600"/>
              </a:spcBef>
              <a:spcAft>
                <a:spcPts val="600"/>
              </a:spcAft>
              <a:buFont typeface="Arial" panose="020B0604020202020204" pitchFamily="34" charset="0"/>
              <a:buNone/>
            </a:pPr>
            <a:endParaRPr lang="en-AU" sz="1200" baseline="0" dirty="0">
              <a:solidFill>
                <a:schemeClr val="tx1"/>
              </a:solidFill>
            </a:endParaRPr>
          </a:p>
          <a:p>
            <a:pPr marL="457200" lvl="1" indent="0">
              <a:spcBef>
                <a:spcPts val="600"/>
              </a:spcBef>
              <a:spcAft>
                <a:spcPts val="600"/>
              </a:spcAft>
              <a:buFont typeface="Arial" panose="020B0604020202020204" pitchFamily="34" charset="0"/>
              <a:buNone/>
            </a:pPr>
            <a:endParaRPr lang="en-AU" sz="1200" dirty="0">
              <a:solidFill>
                <a:srgbClr val="2B5566"/>
              </a:solidFill>
            </a:endParaRPr>
          </a:p>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15</a:t>
            </a:fld>
            <a:endParaRPr lang="en-AU"/>
          </a:p>
        </p:txBody>
      </p:sp>
    </p:spTree>
    <p:extLst>
      <p:ext uri="{BB962C8B-B14F-4D97-AF65-F5344CB8AC3E}">
        <p14:creationId xmlns:p14="http://schemas.microsoft.com/office/powerpoint/2010/main" val="273417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16</a:t>
            </a:fld>
            <a:endParaRPr lang="en-AU"/>
          </a:p>
        </p:txBody>
      </p:sp>
    </p:spTree>
    <p:extLst>
      <p:ext uri="{BB962C8B-B14F-4D97-AF65-F5344CB8AC3E}">
        <p14:creationId xmlns:p14="http://schemas.microsoft.com/office/powerpoint/2010/main" val="177314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a:t>Notes</a:t>
            </a:r>
            <a:r>
              <a:rPr lang="en-AU" b="1" baseline="0" dirty="0"/>
              <a:t> for Trainers: </a:t>
            </a:r>
            <a:endParaRPr lang="en-AU" b="1" dirty="0"/>
          </a:p>
          <a:p>
            <a:endParaRPr lang="en-AU" dirty="0"/>
          </a:p>
          <a:p>
            <a:endParaRPr lang="en-AU" dirty="0"/>
          </a:p>
          <a:p>
            <a:pPr marL="171450" indent="-171450">
              <a:buFont typeface="Arial" panose="020B0604020202020204" pitchFamily="34" charset="0"/>
              <a:buChar char="•"/>
            </a:pPr>
            <a:r>
              <a:rPr lang="en-AU" dirty="0"/>
              <a:t>Notes</a:t>
            </a:r>
            <a:r>
              <a:rPr lang="en-AU" baseline="0" dirty="0"/>
              <a:t> to trainer – Use unique names for projects/use the correct LGA. Give troubleshooting tips. </a:t>
            </a:r>
            <a:endParaRPr lang="en-AU" dirty="0"/>
          </a:p>
          <a:p>
            <a:pPr marL="171450" indent="-171450">
              <a:buFont typeface="Arial" panose="020B0604020202020204" pitchFamily="34" charset="0"/>
              <a:buChar char="•"/>
            </a:pPr>
            <a:r>
              <a:rPr lang="en-AU" dirty="0"/>
              <a:t>Advise</a:t>
            </a:r>
            <a:r>
              <a:rPr lang="en-AU" baseline="0" dirty="0"/>
              <a:t> participants to refer to the ‘Pre-training course checklist’ which we recommend you complete prior to running the session. </a:t>
            </a:r>
          </a:p>
          <a:p>
            <a:pPr marL="171450" indent="-171450">
              <a:buFont typeface="Arial" panose="020B0604020202020204" pitchFamily="34" charset="0"/>
              <a:buChar char="•"/>
            </a:pPr>
            <a:r>
              <a:rPr lang="en-AU" baseline="0" dirty="0"/>
              <a:t>Outline that the checklist will include the following points for you (or others assisting you) in setting up the PlanBuild Tasmania system, the room, the training materials, readying you for a successful session. </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17</a:t>
            </a:fld>
            <a:endParaRPr lang="en-AU"/>
          </a:p>
        </p:txBody>
      </p:sp>
    </p:spTree>
    <p:extLst>
      <p:ext uri="{BB962C8B-B14F-4D97-AF65-F5344CB8AC3E}">
        <p14:creationId xmlns:p14="http://schemas.microsoft.com/office/powerpoint/2010/main" val="66501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baseline="0" dirty="0"/>
              <a:t>Notes to Trainers: </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baseline="0" dirty="0"/>
              <a:t>Highlight that some of these items will not be relevant if the training is occurring in the participants work location. </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18</a:t>
            </a:fld>
            <a:endParaRPr lang="en-AU"/>
          </a:p>
        </p:txBody>
      </p:sp>
    </p:spTree>
    <p:extLst>
      <p:ext uri="{BB962C8B-B14F-4D97-AF65-F5344CB8AC3E}">
        <p14:creationId xmlns:p14="http://schemas.microsoft.com/office/powerpoint/2010/main" val="246719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a:t>
            </a:r>
            <a:r>
              <a:rPr lang="en-AU" b="1" baseline="0" dirty="0"/>
              <a:t> to Trainers: </a:t>
            </a:r>
          </a:p>
          <a:p>
            <a:endParaRPr lang="en-AU" dirty="0"/>
          </a:p>
          <a:p>
            <a:pPr marL="171450" indent="-171450">
              <a:buFont typeface="Arial" panose="020B0604020202020204" pitchFamily="34" charset="0"/>
              <a:buChar char="•"/>
            </a:pPr>
            <a:r>
              <a:rPr lang="en-AU" dirty="0"/>
              <a:t>Highlight</a:t>
            </a:r>
            <a:r>
              <a:rPr lang="en-AU" baseline="0" dirty="0"/>
              <a:t> that w</a:t>
            </a:r>
            <a:r>
              <a:rPr lang="en-AU" dirty="0"/>
              <a:t>e recognise</a:t>
            </a:r>
            <a:r>
              <a:rPr lang="en-AU" baseline="0" dirty="0"/>
              <a:t> that some participants may not have delivered training previously. The next slides will go over some general principles and processes for training. </a:t>
            </a:r>
          </a:p>
          <a:p>
            <a:endParaRPr lang="en-AU" b="1" baseline="0" dirty="0"/>
          </a:p>
          <a:p>
            <a:r>
              <a:rPr lang="en-AU" dirty="0"/>
              <a:t>To manage the session, use the following strategies: </a:t>
            </a:r>
          </a:p>
          <a:p>
            <a:pPr marL="342900" lvl="0" indent="-342900">
              <a:spcBef>
                <a:spcPts val="600"/>
              </a:spcBef>
              <a:spcAft>
                <a:spcPts val="600"/>
              </a:spcAft>
              <a:buFont typeface="Arial" panose="020B0604020202020204" pitchFamily="34" charset="0"/>
              <a:buChar char="•"/>
            </a:pPr>
            <a:r>
              <a:rPr lang="en-AU" sz="1200" b="1" dirty="0">
                <a:solidFill>
                  <a:srgbClr val="2B5566"/>
                </a:solidFill>
              </a:rPr>
              <a:t>Familiarise yourself with participants</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1200" dirty="0">
                <a:solidFill>
                  <a:srgbClr val="2B5566"/>
                </a:solidFill>
              </a:rPr>
              <a:t>S</a:t>
            </a:r>
            <a:r>
              <a:rPr lang="en-AU" dirty="0"/>
              <a:t>ome of the people you train may be your peers or even managers.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dirty="0"/>
              <a:t>If</a:t>
            </a:r>
            <a:r>
              <a:rPr lang="en-AU" baseline="0" dirty="0"/>
              <a:t> you are aware that may be some participants who may pick up on concepts easier than others, set up a seating plan where these people can sit provide each other and provide support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b="1" baseline="0" dirty="0"/>
              <a:t>Ensure participants have undertaken pre-requisite training</a:t>
            </a:r>
            <a:endParaRPr lang="en-AU" b="0" baseline="0" dirty="0"/>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baseline="0" dirty="0"/>
              <a:t>including the business education program. The purpose of that training is to ensure that business process/transition management questions are addressed PRIOR to the training. This allows the focus of the training to be on the PlanBuild tool itself.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b="1" baseline="0" dirty="0"/>
              <a:t>Seek internal support</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baseline="0" dirty="0"/>
              <a:t>Identify any problematic/resistant participants. This may be done through the training needs analysis</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baseline="0" dirty="0"/>
              <a:t>Discuss with managers about support required to manage any resistance to the change so that the focus is on the training</a:t>
            </a:r>
          </a:p>
          <a:p>
            <a:pPr marL="45720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AU" dirty="0"/>
          </a:p>
          <a:p>
            <a:pPr marL="800100" lvl="1" indent="-342900">
              <a:spcBef>
                <a:spcPts val="600"/>
              </a:spcBef>
              <a:spcAft>
                <a:spcPts val="600"/>
              </a:spcAft>
              <a:buFont typeface="Arial" panose="020B0604020202020204" pitchFamily="34" charset="0"/>
              <a:buChar char="•"/>
            </a:pPr>
            <a:endParaRPr lang="en-AU" sz="1200" dirty="0">
              <a:solidFill>
                <a:srgbClr val="2B5566"/>
              </a:solidFill>
            </a:endParaRPr>
          </a:p>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19</a:t>
            </a:fld>
            <a:endParaRPr lang="en-AU"/>
          </a:p>
        </p:txBody>
      </p:sp>
    </p:spTree>
    <p:extLst>
      <p:ext uri="{BB962C8B-B14F-4D97-AF65-F5344CB8AC3E}">
        <p14:creationId xmlns:p14="http://schemas.microsoft.com/office/powerpoint/2010/main" val="252244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2B5566"/>
                </a:solidFill>
              </a:rPr>
              <a:t>Address that while the new portal is providing huge convenience and efficiency for all parties, we understand this will also bring significant changes to Councils in terms of work flow, approval processes, staff induction and documentations etc. </a:t>
            </a:r>
          </a:p>
          <a:p>
            <a:endParaRPr lang="en-AU" dirty="0">
              <a:solidFill>
                <a:srgbClr val="2B5566"/>
              </a:solidFill>
            </a:endParaRPr>
          </a:p>
          <a:p>
            <a:r>
              <a:rPr lang="en-AU" dirty="0">
                <a:solidFill>
                  <a:srgbClr val="2B5566"/>
                </a:solidFill>
              </a:rPr>
              <a:t>Train the Trainer Course is designed to equip and empower internal trainers of the adopting organisation to confidently train other users within the </a:t>
            </a:r>
            <a:r>
              <a:rPr lang="en-AU" dirty="0" err="1">
                <a:solidFill>
                  <a:srgbClr val="2B5566"/>
                </a:solidFill>
              </a:rPr>
              <a:t>origanisation</a:t>
            </a:r>
            <a:r>
              <a:rPr lang="en-AU" dirty="0">
                <a:solidFill>
                  <a:srgbClr val="2B5566"/>
                </a:solidFill>
              </a:rPr>
              <a:t> about the PlanBuild.</a:t>
            </a:r>
          </a:p>
          <a:p>
            <a:endParaRPr lang="en-AU" dirty="0"/>
          </a:p>
        </p:txBody>
      </p:sp>
      <p:sp>
        <p:nvSpPr>
          <p:cNvPr id="4" name="Slide Number Placeholder 3"/>
          <p:cNvSpPr>
            <a:spLocks noGrp="1"/>
          </p:cNvSpPr>
          <p:nvPr>
            <p:ph type="sldNum" sz="quarter" idx="5"/>
          </p:nvPr>
        </p:nvSpPr>
        <p:spPr/>
        <p:txBody>
          <a:bodyPr/>
          <a:lstStyle/>
          <a:p>
            <a:fld id="{630390A2-46E6-4461-9BA0-AECD9B4E49CF}" type="slidenum">
              <a:rPr lang="en-AU" smtClean="0"/>
              <a:t>2</a:t>
            </a:fld>
            <a:endParaRPr lang="en-AU"/>
          </a:p>
        </p:txBody>
      </p:sp>
    </p:spTree>
    <p:extLst>
      <p:ext uri="{BB962C8B-B14F-4D97-AF65-F5344CB8AC3E}">
        <p14:creationId xmlns:p14="http://schemas.microsoft.com/office/powerpoint/2010/main" val="32619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a:t>
            </a:r>
            <a:r>
              <a:rPr lang="en-AU" b="1" baseline="0" dirty="0"/>
              <a:t> to Trainers: </a:t>
            </a:r>
          </a:p>
          <a:p>
            <a:endParaRPr lang="en-AU" dirty="0"/>
          </a:p>
          <a:p>
            <a:r>
              <a:rPr lang="en-AU" dirty="0"/>
              <a:t>Talk about the timing of survey to be sent, so that allows users to think about and practise the content, but not too late.</a:t>
            </a:r>
          </a:p>
          <a:p>
            <a:endParaRPr lang="en-AU" dirty="0"/>
          </a:p>
          <a:p>
            <a:r>
              <a:rPr lang="en-AU" dirty="0"/>
              <a:t>If there are unresolved questions from the training, trainer should mention about follow ups and when they will get back to the user.</a:t>
            </a:r>
          </a:p>
        </p:txBody>
      </p:sp>
      <p:sp>
        <p:nvSpPr>
          <p:cNvPr id="4" name="Slide Number Placeholder 3"/>
          <p:cNvSpPr>
            <a:spLocks noGrp="1"/>
          </p:cNvSpPr>
          <p:nvPr>
            <p:ph type="sldNum" sz="quarter" idx="10"/>
          </p:nvPr>
        </p:nvSpPr>
        <p:spPr/>
        <p:txBody>
          <a:bodyPr/>
          <a:lstStyle/>
          <a:p>
            <a:fld id="{630390A2-46E6-4461-9BA0-AECD9B4E49CF}" type="slidenum">
              <a:rPr lang="en-AU" smtClean="0"/>
              <a:t>20</a:t>
            </a:fld>
            <a:endParaRPr lang="en-AU"/>
          </a:p>
        </p:txBody>
      </p:sp>
    </p:spTree>
    <p:extLst>
      <p:ext uri="{BB962C8B-B14F-4D97-AF65-F5344CB8AC3E}">
        <p14:creationId xmlns:p14="http://schemas.microsoft.com/office/powerpoint/2010/main" val="345098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21</a:t>
            </a:fld>
            <a:endParaRPr lang="en-AU"/>
          </a:p>
        </p:txBody>
      </p:sp>
    </p:spTree>
    <p:extLst>
      <p:ext uri="{BB962C8B-B14F-4D97-AF65-F5344CB8AC3E}">
        <p14:creationId xmlns:p14="http://schemas.microsoft.com/office/powerpoint/2010/main" val="54236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spcAft>
                <a:spcPts val="600"/>
              </a:spcAft>
              <a:buFont typeface="Arial" panose="020B0604020202020204" pitchFamily="34" charset="0"/>
              <a:buNone/>
            </a:pPr>
            <a:endParaRPr lang="en-AU" sz="1200" dirty="0">
              <a:solidFill>
                <a:srgbClr val="2B5566"/>
              </a:solidFill>
            </a:endParaRPr>
          </a:p>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22</a:t>
            </a:fld>
            <a:endParaRPr lang="en-AU"/>
          </a:p>
        </p:txBody>
      </p:sp>
    </p:spTree>
    <p:extLst>
      <p:ext uri="{BB962C8B-B14F-4D97-AF65-F5344CB8AC3E}">
        <p14:creationId xmlns:p14="http://schemas.microsoft.com/office/powerpoint/2010/main" val="183600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a:t>
            </a:r>
            <a:r>
              <a:rPr lang="en-AU" b="1" baseline="0" dirty="0"/>
              <a:t>e to Trainers: </a:t>
            </a:r>
          </a:p>
          <a:p>
            <a:endParaRPr lang="en-AU" baseline="0" dirty="0"/>
          </a:p>
          <a:p>
            <a:pPr marL="171450" indent="-171450">
              <a:buFont typeface="Arial" panose="020B0604020202020204" pitchFamily="34" charset="0"/>
              <a:buChar char="•"/>
            </a:pPr>
            <a:r>
              <a:rPr lang="en-AU" dirty="0"/>
              <a:t>Ensure all participants</a:t>
            </a:r>
            <a:r>
              <a:rPr lang="en-AU" baseline="0" dirty="0"/>
              <a:t> can access the Council User Resources</a:t>
            </a:r>
          </a:p>
          <a:p>
            <a:pPr marL="171450" indent="-171450">
              <a:buFont typeface="Arial" panose="020B0604020202020204" pitchFamily="34" charset="0"/>
              <a:buChar char="•"/>
            </a:pPr>
            <a:r>
              <a:rPr lang="en-AU" baseline="0" dirty="0"/>
              <a:t>Let participants know that electronic versions of the printouts they have been provided will be available online – insert link</a:t>
            </a:r>
          </a:p>
          <a:p>
            <a:pPr marL="171450" indent="-171450">
              <a:buFont typeface="Arial" panose="020B0604020202020204" pitchFamily="34" charset="0"/>
              <a:buChar char="•"/>
            </a:pPr>
            <a:r>
              <a:rPr lang="en-AU" baseline="0" dirty="0"/>
              <a:t>Videos</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23</a:t>
            </a:fld>
            <a:endParaRPr lang="en-AU"/>
          </a:p>
        </p:txBody>
      </p:sp>
    </p:spTree>
    <p:extLst>
      <p:ext uri="{BB962C8B-B14F-4D97-AF65-F5344CB8AC3E}">
        <p14:creationId xmlns:p14="http://schemas.microsoft.com/office/powerpoint/2010/main" val="429019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24</a:t>
            </a:fld>
            <a:endParaRPr lang="en-AU"/>
          </a:p>
        </p:txBody>
      </p:sp>
    </p:spTree>
    <p:extLst>
      <p:ext uri="{BB962C8B-B14F-4D97-AF65-F5344CB8AC3E}">
        <p14:creationId xmlns:p14="http://schemas.microsoft.com/office/powerpoint/2010/main" val="317520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b="1" dirty="0"/>
              <a:t>Notes for Trainers:</a:t>
            </a:r>
            <a:r>
              <a:rPr lang="en-AU" sz="2000" b="1" baseline="0" dirty="0"/>
              <a:t> </a:t>
            </a:r>
          </a:p>
          <a:p>
            <a:endParaRPr lang="en-AU" dirty="0"/>
          </a:p>
          <a:p>
            <a:pPr marL="171450" indent="-171450">
              <a:spcBef>
                <a:spcPts val="600"/>
              </a:spcBef>
              <a:spcAft>
                <a:spcPts val="600"/>
              </a:spcAft>
              <a:buFont typeface="Arial" panose="020B0604020202020204" pitchFamily="34" charset="0"/>
              <a:buChar char="•"/>
            </a:pPr>
            <a:r>
              <a:rPr lang="en-AU" dirty="0"/>
              <a:t>Use this</a:t>
            </a:r>
            <a:r>
              <a:rPr lang="en-AU" baseline="0" dirty="0"/>
              <a:t> slide to provide an overview of the PlanBuild Tasmania training offering to set the scene as to why participants are here.</a:t>
            </a:r>
          </a:p>
          <a:p>
            <a:pPr marL="171450" indent="-171450">
              <a:spcBef>
                <a:spcPts val="600"/>
              </a:spcBef>
              <a:spcAft>
                <a:spcPts val="600"/>
              </a:spcAft>
              <a:buFont typeface="Arial" panose="020B0604020202020204" pitchFamily="34" charset="0"/>
              <a:buChar char="•"/>
            </a:pPr>
            <a:r>
              <a:rPr lang="en-AU" baseline="0" dirty="0"/>
              <a:t>How did we get here:</a:t>
            </a:r>
          </a:p>
          <a:p>
            <a:pPr marL="628650" lvl="1" indent="-171450">
              <a:spcBef>
                <a:spcPts val="600"/>
              </a:spcBef>
              <a:spcAft>
                <a:spcPts val="600"/>
              </a:spcAft>
              <a:buFont typeface="Arial" panose="020B0604020202020204" pitchFamily="34" charset="0"/>
              <a:buChar char="•"/>
            </a:pPr>
            <a:r>
              <a:rPr lang="en-AU" baseline="0" dirty="0" err="1"/>
              <a:t>Famil</a:t>
            </a:r>
            <a:r>
              <a:rPr lang="en-AU" baseline="0" dirty="0"/>
              <a:t> </a:t>
            </a:r>
          </a:p>
          <a:p>
            <a:pPr marL="628650" lvl="1" indent="-171450">
              <a:spcBef>
                <a:spcPts val="600"/>
              </a:spcBef>
              <a:spcAft>
                <a:spcPts val="600"/>
              </a:spcAft>
              <a:buFont typeface="Arial" panose="020B0604020202020204" pitchFamily="34" charset="0"/>
              <a:buChar char="•"/>
            </a:pPr>
            <a:r>
              <a:rPr lang="en-AU" baseline="0" dirty="0"/>
              <a:t>Deep Dive</a:t>
            </a:r>
          </a:p>
          <a:p>
            <a:pPr marL="628650" lvl="1" indent="-171450">
              <a:spcBef>
                <a:spcPts val="600"/>
              </a:spcBef>
              <a:spcAft>
                <a:spcPts val="600"/>
              </a:spcAft>
              <a:buFont typeface="Arial" panose="020B0604020202020204" pitchFamily="34" charset="0"/>
              <a:buChar char="•"/>
            </a:pPr>
            <a:r>
              <a:rPr lang="en-AU" baseline="0" dirty="0"/>
              <a:t>Training </a:t>
            </a:r>
          </a:p>
          <a:p>
            <a:pPr marL="171450" indent="-171450">
              <a:spcBef>
                <a:spcPts val="600"/>
              </a:spcBef>
              <a:spcAft>
                <a:spcPts val="600"/>
              </a:spcAft>
              <a:buFont typeface="Arial" panose="020B0604020202020204" pitchFamily="34" charset="0"/>
              <a:buChar char="•"/>
            </a:pPr>
            <a:r>
              <a:rPr lang="en-AU" baseline="0" dirty="0"/>
              <a:t>you have had the opportunity to provide input so far, no this is training, not requirement gathering.</a:t>
            </a:r>
          </a:p>
          <a:p>
            <a:pPr marL="171450" indent="-171450">
              <a:spcBef>
                <a:spcPts val="600"/>
              </a:spcBef>
              <a:spcAft>
                <a:spcPts val="600"/>
              </a:spcAft>
              <a:buFont typeface="Arial" panose="020B0604020202020204" pitchFamily="34" charset="0"/>
              <a:buChar char="•"/>
            </a:pPr>
            <a:r>
              <a:rPr lang="en-AU" baseline="0" dirty="0"/>
              <a:t>Outline the objective of train the trainer offering in terms of empowering user organisations to support their existing and new staff without a dependency on the PlanBuild project team</a:t>
            </a:r>
          </a:p>
          <a:p>
            <a:pPr marL="171450" indent="-171450">
              <a:spcBef>
                <a:spcPts val="600"/>
              </a:spcBef>
              <a:spcAft>
                <a:spcPts val="600"/>
              </a:spcAft>
              <a:buFont typeface="Arial" panose="020B0604020202020204" pitchFamily="34" charset="0"/>
              <a:buChar char="•"/>
            </a:pPr>
            <a:r>
              <a:rPr lang="en-AU" baseline="0" dirty="0"/>
              <a:t>There are 5 phases as listed in the PowerPoint, but we can always come back to earlier phases if needed – e.g. we can discuss if the training materials need to be modified after an end-user training has been conducted, or, if the trainer feels like they need further training or practise on the subject matters. </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3</a:t>
            </a:fld>
            <a:endParaRPr lang="en-AU"/>
          </a:p>
        </p:txBody>
      </p:sp>
    </p:spTree>
    <p:extLst>
      <p:ext uri="{BB962C8B-B14F-4D97-AF65-F5344CB8AC3E}">
        <p14:creationId xmlns:p14="http://schemas.microsoft.com/office/powerpoint/2010/main" val="9941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Notes for Trainers:</a:t>
            </a:r>
            <a:r>
              <a:rPr lang="en-AU" sz="1200" b="1" baseline="0" dirty="0"/>
              <a:t> </a:t>
            </a:r>
          </a:p>
          <a:p>
            <a:endParaRPr lang="en-AU" dirty="0"/>
          </a:p>
          <a:p>
            <a:pPr marL="171450" indent="-171450">
              <a:buFont typeface="Arial" panose="020B0604020202020204" pitchFamily="34" charset="0"/>
              <a:buChar char="•"/>
            </a:pPr>
            <a:r>
              <a:rPr lang="en-AU" dirty="0"/>
              <a:t>Use</a:t>
            </a:r>
            <a:r>
              <a:rPr lang="en-AU" baseline="0" dirty="0"/>
              <a:t> this slide to set the scene for the Course, how long people are expected to be here, what they can expect to know when they leave. </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4</a:t>
            </a:fld>
            <a:endParaRPr lang="en-AU"/>
          </a:p>
        </p:txBody>
      </p:sp>
    </p:spTree>
    <p:extLst>
      <p:ext uri="{BB962C8B-B14F-4D97-AF65-F5344CB8AC3E}">
        <p14:creationId xmlns:p14="http://schemas.microsoft.com/office/powerpoint/2010/main" val="406658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Notes for Trainers:</a:t>
            </a:r>
            <a:r>
              <a:rPr lang="en-AU" sz="1200" b="1" baseline="0" dirty="0"/>
              <a:t> </a:t>
            </a:r>
          </a:p>
          <a:p>
            <a:endParaRPr lang="en-AU" dirty="0"/>
          </a:p>
          <a:p>
            <a:pPr marL="171450" indent="-171450">
              <a:buFont typeface="Arial" panose="020B0604020202020204" pitchFamily="34" charset="0"/>
              <a:buChar char="•"/>
            </a:pPr>
            <a:r>
              <a:rPr lang="en-AU" dirty="0"/>
              <a:t>Us</a:t>
            </a:r>
            <a:r>
              <a:rPr lang="en-AU" baseline="0" dirty="0"/>
              <a:t>e this slide to reinforce to participants that they need to prepare for the training sessions in order to support their teams and their staff. </a:t>
            </a:r>
          </a:p>
          <a:p>
            <a:pPr marL="171450" indent="-171450">
              <a:buFont typeface="Arial" panose="020B0604020202020204" pitchFamily="34" charset="0"/>
              <a:buChar char="•"/>
            </a:pPr>
            <a:r>
              <a:rPr lang="en-AU" baseline="0" dirty="0"/>
              <a:t>“We know the system, but you know your organisation better than we do” – so we are counting on you and empowering you tailor these generic courses to suit the needs of your users and organisation</a:t>
            </a:r>
          </a:p>
          <a:p>
            <a:pPr marL="171450" indent="-171450">
              <a:buFont typeface="Arial" panose="020B0604020202020204" pitchFamily="34" charset="0"/>
              <a:buChar char="•"/>
            </a:pPr>
            <a:r>
              <a:rPr lang="en-AU" baseline="0" dirty="0"/>
              <a:t>Outline the expectation that trainers should review the training materials they will be provided and they must familiarise themselves with the way PlanBuild Tasmania works prior to running a training session. </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5</a:t>
            </a:fld>
            <a:endParaRPr lang="en-AU"/>
          </a:p>
        </p:txBody>
      </p:sp>
    </p:spTree>
    <p:extLst>
      <p:ext uri="{BB962C8B-B14F-4D97-AF65-F5344CB8AC3E}">
        <p14:creationId xmlns:p14="http://schemas.microsoft.com/office/powerpoint/2010/main" val="242964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Notes for Trainers:</a:t>
            </a:r>
            <a:r>
              <a:rPr lang="en-AU" sz="1200" b="1" baseline="0" dirty="0"/>
              <a:t> </a:t>
            </a:r>
          </a:p>
          <a:p>
            <a:endParaRPr lang="en-AU" dirty="0"/>
          </a:p>
          <a:p>
            <a:pPr marL="171450" indent="-171450">
              <a:buFont typeface="Arial" panose="020B0604020202020204" pitchFamily="34" charset="0"/>
              <a:buChar char="•"/>
            </a:pPr>
            <a:r>
              <a:rPr lang="en-AU" dirty="0"/>
              <a:t>Participants</a:t>
            </a:r>
            <a:r>
              <a:rPr lang="en-AU" baseline="0" dirty="0"/>
              <a:t> should be provided printed copies at the time of the training however they should also be made aware that this will be available online on the Council User Resources web page and therefore will be updated. </a:t>
            </a:r>
          </a:p>
          <a:p>
            <a:pPr marL="171450" indent="-171450">
              <a:buFont typeface="Arial" panose="020B0604020202020204" pitchFamily="34" charset="0"/>
              <a:buChar char="•"/>
            </a:pPr>
            <a:r>
              <a:rPr lang="en-AU" baseline="0" dirty="0"/>
              <a:t>Advise participants that the document will include version control so that they can check if their printed version has been updated. </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6</a:t>
            </a:fld>
            <a:endParaRPr lang="en-AU"/>
          </a:p>
        </p:txBody>
      </p:sp>
    </p:spTree>
    <p:extLst>
      <p:ext uri="{BB962C8B-B14F-4D97-AF65-F5344CB8AC3E}">
        <p14:creationId xmlns:p14="http://schemas.microsoft.com/office/powerpoint/2010/main" val="401200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Notes for Trainers:</a:t>
            </a:r>
            <a:r>
              <a:rPr lang="en-AU" sz="1200" b="1" baseline="0" dirty="0"/>
              <a:t> </a:t>
            </a:r>
          </a:p>
        </p:txBody>
      </p:sp>
      <p:sp>
        <p:nvSpPr>
          <p:cNvPr id="4" name="Slide Number Placeholder 3"/>
          <p:cNvSpPr>
            <a:spLocks noGrp="1"/>
          </p:cNvSpPr>
          <p:nvPr>
            <p:ph type="sldNum" sz="quarter" idx="10"/>
          </p:nvPr>
        </p:nvSpPr>
        <p:spPr/>
        <p:txBody>
          <a:bodyPr/>
          <a:lstStyle/>
          <a:p>
            <a:fld id="{630390A2-46E6-4461-9BA0-AECD9B4E49CF}" type="slidenum">
              <a:rPr lang="en-AU" smtClean="0"/>
              <a:t>7</a:t>
            </a:fld>
            <a:endParaRPr lang="en-AU"/>
          </a:p>
        </p:txBody>
      </p:sp>
    </p:spTree>
    <p:extLst>
      <p:ext uri="{BB962C8B-B14F-4D97-AF65-F5344CB8AC3E}">
        <p14:creationId xmlns:p14="http://schemas.microsoft.com/office/powerpoint/2010/main" val="130612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t>Notes for Trainers:</a:t>
            </a:r>
            <a:r>
              <a:rPr lang="en-AU" sz="1200" b="1"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Use this slide to outline all courses that are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Advise participants that they should be aware of which specific courses they are responsible for training. This should have been outlined to them when they were selected to deliver the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solidFill>
                  <a:schemeClr val="tx1"/>
                </a:solidFill>
              </a:rPr>
              <a:t>Reinforce that all parties require ‘Getting Started’</a:t>
            </a:r>
          </a:p>
          <a:p>
            <a:pPr marL="457200" lvl="1" indent="0">
              <a:spcBef>
                <a:spcPts val="600"/>
              </a:spcBef>
              <a:spcAft>
                <a:spcPts val="600"/>
              </a:spcAft>
              <a:buFont typeface="Arial" panose="020B0604020202020204" pitchFamily="34" charset="0"/>
              <a:buNone/>
            </a:pPr>
            <a:endParaRPr lang="en-AU" sz="1200" baseline="0" dirty="0">
              <a:solidFill>
                <a:schemeClr val="tx1"/>
              </a:solidFill>
            </a:endParaRPr>
          </a:p>
          <a:p>
            <a:pPr marL="457200" lvl="1" indent="0">
              <a:spcBef>
                <a:spcPts val="600"/>
              </a:spcBef>
              <a:spcAft>
                <a:spcPts val="600"/>
              </a:spcAft>
              <a:buFont typeface="Arial" panose="020B0604020202020204" pitchFamily="34" charset="0"/>
              <a:buNone/>
            </a:pPr>
            <a:endParaRPr lang="en-AU" sz="1200" baseline="0" dirty="0">
              <a:solidFill>
                <a:schemeClr val="tx1"/>
              </a:solidFill>
            </a:endParaRPr>
          </a:p>
          <a:p>
            <a:pPr marL="457200" lvl="1" indent="0">
              <a:spcBef>
                <a:spcPts val="600"/>
              </a:spcBef>
              <a:spcAft>
                <a:spcPts val="600"/>
              </a:spcAft>
              <a:buFont typeface="Arial" panose="020B0604020202020204" pitchFamily="34" charset="0"/>
              <a:buNone/>
            </a:pPr>
            <a:endParaRPr lang="en-AU" sz="1200" dirty="0">
              <a:solidFill>
                <a:srgbClr val="2B5566"/>
              </a:solidFill>
            </a:endParaRPr>
          </a:p>
          <a:p>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8</a:t>
            </a:fld>
            <a:endParaRPr lang="en-AU"/>
          </a:p>
        </p:txBody>
      </p:sp>
    </p:spTree>
    <p:extLst>
      <p:ext uri="{BB962C8B-B14F-4D97-AF65-F5344CB8AC3E}">
        <p14:creationId xmlns:p14="http://schemas.microsoft.com/office/powerpoint/2010/main" val="267886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to</a:t>
            </a:r>
            <a:r>
              <a:rPr lang="en-AU" b="1" baseline="0" dirty="0"/>
              <a:t> Trainers: </a:t>
            </a:r>
          </a:p>
          <a:p>
            <a:endParaRPr lang="en-AU" baseline="0" dirty="0"/>
          </a:p>
          <a:p>
            <a:pPr marL="171450" indent="-171450">
              <a:buFont typeface="Arial" panose="020B0604020202020204" pitchFamily="34" charset="0"/>
              <a:buChar char="•"/>
            </a:pPr>
            <a:r>
              <a:rPr lang="en-AU" dirty="0"/>
              <a:t>Advise participants</a:t>
            </a:r>
            <a:r>
              <a:rPr lang="en-AU" baseline="0" dirty="0"/>
              <a:t> that they will have a printed copy of the Training Curriculum</a:t>
            </a:r>
          </a:p>
          <a:p>
            <a:pPr marL="171450" indent="-171450">
              <a:buFont typeface="Arial" panose="020B0604020202020204" pitchFamily="34" charset="0"/>
              <a:buChar char="•"/>
            </a:pPr>
            <a:r>
              <a:rPr lang="en-AU" baseline="0" dirty="0"/>
              <a:t>Advise that this slide shows only a sample of the training curriculum. They should review the training curriculum post session</a:t>
            </a:r>
            <a:endParaRPr lang="en-AU" dirty="0"/>
          </a:p>
        </p:txBody>
      </p:sp>
      <p:sp>
        <p:nvSpPr>
          <p:cNvPr id="4" name="Slide Number Placeholder 3"/>
          <p:cNvSpPr>
            <a:spLocks noGrp="1"/>
          </p:cNvSpPr>
          <p:nvPr>
            <p:ph type="sldNum" sz="quarter" idx="10"/>
          </p:nvPr>
        </p:nvSpPr>
        <p:spPr/>
        <p:txBody>
          <a:bodyPr/>
          <a:lstStyle/>
          <a:p>
            <a:fld id="{630390A2-46E6-4461-9BA0-AECD9B4E49CF}" type="slidenum">
              <a:rPr lang="en-AU" smtClean="0"/>
              <a:t>9</a:t>
            </a:fld>
            <a:endParaRPr lang="en-AU"/>
          </a:p>
        </p:txBody>
      </p:sp>
    </p:spTree>
    <p:extLst>
      <p:ext uri="{BB962C8B-B14F-4D97-AF65-F5344CB8AC3E}">
        <p14:creationId xmlns:p14="http://schemas.microsoft.com/office/powerpoint/2010/main" val="950040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3774" t="4999" r="19568" b="3334"/>
          <a:stretch/>
        </p:blipFill>
        <p:spPr>
          <a:xfrm>
            <a:off x="5773479" y="0"/>
            <a:ext cx="6418521" cy="5121792"/>
          </a:xfrm>
          <a:prstGeom prst="rect">
            <a:avLst/>
          </a:prstGeom>
        </p:spPr>
      </p:pic>
      <p:pic>
        <p:nvPicPr>
          <p:cNvPr id="11" name="Picture 10"/>
          <p:cNvPicPr>
            <a:picLocks noChangeAspect="1"/>
          </p:cNvPicPr>
          <p:nvPr userDrawn="1"/>
        </p:nvPicPr>
        <p:blipFill rotWithShape="1">
          <a:blip r:embed="rId3"/>
          <a:srcRect l="2069" r="6897" b="-1632"/>
          <a:stretch/>
        </p:blipFill>
        <p:spPr>
          <a:xfrm>
            <a:off x="1" y="5257800"/>
            <a:ext cx="12192000" cy="443399"/>
          </a:xfrm>
          <a:prstGeom prst="rect">
            <a:avLst/>
          </a:prstGeom>
        </p:spPr>
      </p:pic>
      <p:pic>
        <p:nvPicPr>
          <p:cNvPr id="12" name="Picture 2" descr="http://www.communications.tas.gov.au/channels/logos/tasmanian_government_logos/100079_Tas_Gov_no_tag_rgb_ver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45162" y="5612633"/>
            <a:ext cx="965618" cy="8944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rotWithShape="1">
          <a:blip r:embed="rId5">
            <a:extLst>
              <a:ext uri="{28A0092B-C50C-407E-A947-70E740481C1C}">
                <a14:useLocalDpi xmlns:a14="http://schemas.microsoft.com/office/drawing/2010/main" val="0"/>
              </a:ext>
            </a:extLst>
          </a:blip>
          <a:srcRect l="1190" t="11706" b="9448"/>
          <a:stretch/>
        </p:blipFill>
        <p:spPr>
          <a:xfrm>
            <a:off x="1233964" y="597859"/>
            <a:ext cx="4539515" cy="3346384"/>
          </a:xfrm>
          <a:prstGeom prst="rect">
            <a:avLst/>
          </a:prstGeom>
        </p:spPr>
      </p:pic>
      <p:sp>
        <p:nvSpPr>
          <p:cNvPr id="3" name="Text Placeholder 2"/>
          <p:cNvSpPr>
            <a:spLocks noGrp="1"/>
          </p:cNvSpPr>
          <p:nvPr>
            <p:ph type="body" sz="quarter" idx="10" hasCustomPrompt="1"/>
          </p:nvPr>
        </p:nvSpPr>
        <p:spPr>
          <a:xfrm>
            <a:off x="346376" y="6144798"/>
            <a:ext cx="2157412" cy="362329"/>
          </a:xfrm>
        </p:spPr>
        <p:txBody>
          <a:bodyPr>
            <a:noAutofit/>
          </a:bodyPr>
          <a:lstStyle>
            <a:lvl1pPr marL="0" indent="0">
              <a:buNone/>
              <a:defRPr sz="1100" baseline="0"/>
            </a:lvl1pPr>
          </a:lstStyle>
          <a:p>
            <a:pPr lvl="0"/>
            <a:r>
              <a:rPr lang="en-US" dirty="0"/>
              <a:t>PlanBuild Tasmania</a:t>
            </a:r>
            <a:br>
              <a:rPr lang="en-US" dirty="0"/>
            </a:br>
            <a:r>
              <a:rPr lang="en-US" dirty="0"/>
              <a:t>Department of Justice</a:t>
            </a:r>
          </a:p>
        </p:txBody>
      </p:sp>
    </p:spTree>
    <p:extLst>
      <p:ext uri="{BB962C8B-B14F-4D97-AF65-F5344CB8AC3E}">
        <p14:creationId xmlns:p14="http://schemas.microsoft.com/office/powerpoint/2010/main" val="3261275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7746F-0B64-4150-9E25-FA4EEDA7D934}" type="datetimeFigureOut">
              <a:rPr lang="en-AU" smtClean="0"/>
              <a:t>13/10/2023</a:t>
            </a:fld>
            <a:endParaRPr lang="en-AU"/>
          </a:p>
        </p:txBody>
      </p:sp>
      <p:sp>
        <p:nvSpPr>
          <p:cNvPr id="4" name="Slide Number Placeholder 3"/>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307398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2464" y="0"/>
            <a:ext cx="12194464" cy="6858000"/>
          </a:xfrm>
          <a:prstGeom prst="rect">
            <a:avLst/>
          </a:prstGeom>
        </p:spPr>
      </p:pic>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265809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4464" cy="6858000"/>
          </a:xfrm>
          <a:prstGeom prst="rect">
            <a:avLst/>
          </a:prstGeom>
        </p:spPr>
      </p:pic>
      <p:sp>
        <p:nvSpPr>
          <p:cNvPr id="2" name="Title 1"/>
          <p:cNvSpPr>
            <a:spLocks noGrp="1"/>
          </p:cNvSpPr>
          <p:nvPr>
            <p:ph type="title" hasCustomPrompt="1"/>
          </p:nvPr>
        </p:nvSpPr>
        <p:spPr>
          <a:xfrm>
            <a:off x="415506" y="136525"/>
            <a:ext cx="10515600" cy="680168"/>
          </a:xfrm>
        </p:spPr>
        <p:txBody>
          <a:bodyPr>
            <a:normAutofit/>
          </a:bodyPr>
          <a:lstStyle>
            <a:lvl1pPr algn="ctr">
              <a:defRPr sz="2400">
                <a:solidFill>
                  <a:schemeClr val="tx2"/>
                </a:solidFill>
              </a:defRPr>
            </a:lvl1pPr>
          </a:lstStyle>
          <a:p>
            <a:r>
              <a:rPr lang="en-US" dirty="0"/>
              <a:t>Edit title</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10742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4464" cy="6858000"/>
          </a:xfrm>
          <a:prstGeom prst="rect">
            <a:avLst/>
          </a:prstGeom>
        </p:spPr>
      </p:pic>
      <p:sp>
        <p:nvSpPr>
          <p:cNvPr id="2" name="Title 1"/>
          <p:cNvSpPr>
            <a:spLocks noGrp="1"/>
          </p:cNvSpPr>
          <p:nvPr>
            <p:ph type="title" hasCustomPrompt="1"/>
          </p:nvPr>
        </p:nvSpPr>
        <p:spPr>
          <a:xfrm>
            <a:off x="415506" y="136525"/>
            <a:ext cx="10515600" cy="680168"/>
          </a:xfrm>
        </p:spPr>
        <p:txBody>
          <a:bodyPr>
            <a:normAutofit/>
          </a:bodyPr>
          <a:lstStyle>
            <a:lvl1pPr algn="ctr">
              <a:defRPr sz="2400">
                <a:solidFill>
                  <a:schemeClr val="tx2"/>
                </a:solidFill>
              </a:defRPr>
            </a:lvl1pPr>
          </a:lstStyle>
          <a:p>
            <a:r>
              <a:rPr lang="en-US" dirty="0"/>
              <a:t>Rollout management   </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sp>
        <p:nvSpPr>
          <p:cNvPr id="3" name="TextBox 2">
            <a:extLst>
              <a:ext uri="{FF2B5EF4-FFF2-40B4-BE49-F238E27FC236}">
                <a16:creationId xmlns:a16="http://schemas.microsoft.com/office/drawing/2014/main" id="{41EF0F59-BF83-BF32-6D3A-EB35433EF255}"/>
              </a:ext>
            </a:extLst>
          </p:cNvPr>
          <p:cNvSpPr txBox="1"/>
          <p:nvPr userDrawn="1"/>
        </p:nvSpPr>
        <p:spPr>
          <a:xfrm>
            <a:off x="9050547" y="2156603"/>
            <a:ext cx="1880559" cy="646331"/>
          </a:xfrm>
          <a:prstGeom prst="rect">
            <a:avLst/>
          </a:prstGeom>
          <a:noFill/>
        </p:spPr>
        <p:txBody>
          <a:bodyPr wrap="square" rtlCol="0">
            <a:spAutoFit/>
          </a:bodyPr>
          <a:lstStyle/>
          <a:p>
            <a:r>
              <a:rPr lang="en-US" dirty="0"/>
              <a:t>Insert rollout tranche diagram</a:t>
            </a:r>
            <a:endParaRPr lang="en-AU" dirty="0"/>
          </a:p>
        </p:txBody>
      </p:sp>
    </p:spTree>
    <p:extLst>
      <p:ext uri="{BB962C8B-B14F-4D97-AF65-F5344CB8AC3E}">
        <p14:creationId xmlns:p14="http://schemas.microsoft.com/office/powerpoint/2010/main" val="329036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4464" cy="6858000"/>
          </a:xfrm>
          <a:prstGeom prst="rect">
            <a:avLst/>
          </a:prstGeom>
        </p:spPr>
      </p:pic>
      <p:sp>
        <p:nvSpPr>
          <p:cNvPr id="2" name="Title 1"/>
          <p:cNvSpPr>
            <a:spLocks noGrp="1"/>
          </p:cNvSpPr>
          <p:nvPr>
            <p:ph type="title" hasCustomPrompt="1"/>
          </p:nvPr>
        </p:nvSpPr>
        <p:spPr>
          <a:xfrm>
            <a:off x="536276" y="45522"/>
            <a:ext cx="10515600" cy="680168"/>
          </a:xfrm>
        </p:spPr>
        <p:txBody>
          <a:bodyPr>
            <a:normAutofit/>
          </a:bodyPr>
          <a:lstStyle>
            <a:lvl1pPr algn="ctr">
              <a:defRPr sz="2400">
                <a:solidFill>
                  <a:schemeClr val="tx2"/>
                </a:solidFill>
              </a:defRPr>
            </a:lvl1pPr>
          </a:lstStyle>
          <a:p>
            <a:r>
              <a:rPr lang="en-US" dirty="0"/>
              <a:t>Stakeholder profile and management approach</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pic>
        <p:nvPicPr>
          <p:cNvPr id="3" name="Picture 2">
            <a:extLst>
              <a:ext uri="{FF2B5EF4-FFF2-40B4-BE49-F238E27FC236}">
                <a16:creationId xmlns:a16="http://schemas.microsoft.com/office/drawing/2014/main" id="{86F64386-39AF-CF5A-AE57-7E15B05A050C}"/>
              </a:ext>
            </a:extLst>
          </p:cNvPr>
          <p:cNvPicPr>
            <a:picLocks noChangeAspect="1"/>
          </p:cNvPicPr>
          <p:nvPr userDrawn="1"/>
        </p:nvPicPr>
        <p:blipFill>
          <a:blip r:embed="rId3"/>
          <a:stretch>
            <a:fillRect/>
          </a:stretch>
        </p:blipFill>
        <p:spPr>
          <a:xfrm>
            <a:off x="290608" y="1179701"/>
            <a:ext cx="7792344" cy="5549947"/>
          </a:xfrm>
          <a:prstGeom prst="rect">
            <a:avLst/>
          </a:prstGeom>
        </p:spPr>
      </p:pic>
      <p:sp>
        <p:nvSpPr>
          <p:cNvPr id="5" name="TextBox 30">
            <a:extLst>
              <a:ext uri="{FF2B5EF4-FFF2-40B4-BE49-F238E27FC236}">
                <a16:creationId xmlns:a16="http://schemas.microsoft.com/office/drawing/2014/main" id="{E2CC2C71-48CC-869C-87BD-1CAA15B85897}"/>
              </a:ext>
            </a:extLst>
          </p:cNvPr>
          <p:cNvSpPr txBox="1"/>
          <p:nvPr userDrawn="1"/>
        </p:nvSpPr>
        <p:spPr>
          <a:xfrm>
            <a:off x="9053866" y="4772799"/>
            <a:ext cx="1927559" cy="188783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000" b="1" baseline="0" dirty="0"/>
              <a:t>Key stakeholder segments</a:t>
            </a:r>
          </a:p>
          <a:p>
            <a:pPr algn="l"/>
            <a:r>
              <a:rPr lang="en-AU" sz="1000" baseline="0" dirty="0"/>
              <a:t>. Building</a:t>
            </a:r>
          </a:p>
          <a:p>
            <a:pPr algn="l"/>
            <a:r>
              <a:rPr lang="en-AU" sz="1000" baseline="0" dirty="0"/>
              <a:t>. Building Surveyors</a:t>
            </a:r>
          </a:p>
          <a:p>
            <a:pPr algn="l"/>
            <a:r>
              <a:rPr lang="en-AU" sz="1000" baseline="0" dirty="0"/>
              <a:t>. Designers</a:t>
            </a:r>
          </a:p>
          <a:p>
            <a:pPr algn="l"/>
            <a:r>
              <a:rPr lang="en-AU" sz="1000" baseline="0" dirty="0"/>
              <a:t>. Government Bodies</a:t>
            </a:r>
          </a:p>
          <a:p>
            <a:pPr algn="l"/>
            <a:r>
              <a:rPr lang="en-AU" sz="1000" baseline="0" dirty="0"/>
              <a:t>. Local Government</a:t>
            </a:r>
          </a:p>
          <a:p>
            <a:pPr algn="l"/>
            <a:r>
              <a:rPr lang="en-AU" sz="1000" baseline="0" dirty="0"/>
              <a:t>. Planners</a:t>
            </a:r>
          </a:p>
          <a:p>
            <a:pPr algn="l"/>
            <a:r>
              <a:rPr lang="en-AU" sz="1000" baseline="0" dirty="0"/>
              <a:t>. Plumbers</a:t>
            </a:r>
          </a:p>
          <a:p>
            <a:pPr algn="l"/>
            <a:r>
              <a:rPr lang="en-AU" sz="1000" baseline="0" dirty="0"/>
              <a:t>. Providers</a:t>
            </a:r>
          </a:p>
          <a:p>
            <a:pPr algn="l"/>
            <a:r>
              <a:rPr lang="en-AU" sz="1000" baseline="0" dirty="0"/>
              <a:t>. Public</a:t>
            </a:r>
          </a:p>
          <a:p>
            <a:pPr algn="l"/>
            <a:r>
              <a:rPr lang="en-AU" sz="1000" baseline="0" dirty="0"/>
              <a:t>. Referral Authorities</a:t>
            </a:r>
          </a:p>
          <a:p>
            <a:pPr algn="ctr"/>
            <a:endParaRPr lang="en-AU" sz="1000" baseline="0" dirty="0"/>
          </a:p>
          <a:p>
            <a:endParaRPr lang="en-AU" sz="1100" dirty="0"/>
          </a:p>
        </p:txBody>
      </p:sp>
    </p:spTree>
    <p:extLst>
      <p:ext uri="{BB962C8B-B14F-4D97-AF65-F5344CB8AC3E}">
        <p14:creationId xmlns:p14="http://schemas.microsoft.com/office/powerpoint/2010/main" val="410206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79" name="Picture 78"/>
          <p:cNvPicPr>
            <a:picLocks noChangeAspect="1"/>
          </p:cNvPicPr>
          <p:nvPr userDrawn="1"/>
        </p:nvPicPr>
        <p:blipFill>
          <a:blip r:embed="rId2"/>
          <a:stretch>
            <a:fillRect/>
          </a:stretch>
        </p:blipFill>
        <p:spPr>
          <a:xfrm>
            <a:off x="0" y="0"/>
            <a:ext cx="3581399" cy="6858000"/>
          </a:xfrm>
          <a:prstGeom prst="rect">
            <a:avLst/>
          </a:prstGeom>
        </p:spPr>
      </p:pic>
      <p:sp>
        <p:nvSpPr>
          <p:cNvPr id="2" name="Date Placeholder 1"/>
          <p:cNvSpPr>
            <a:spLocks noGrp="1"/>
          </p:cNvSpPr>
          <p:nvPr>
            <p:ph type="dt" sz="half" idx="10"/>
          </p:nvPr>
        </p:nvSpPr>
        <p:spPr/>
        <p:txBody>
          <a:bodyPr/>
          <a:lstStyle/>
          <a:p>
            <a:fld id="{53D7746F-0B64-4150-9E25-FA4EEDA7D934}" type="datetimeFigureOut">
              <a:rPr lang="en-AU" smtClean="0"/>
              <a:t>13/10/2023</a:t>
            </a:fld>
            <a:endParaRPr lang="en-AU"/>
          </a:p>
        </p:txBody>
      </p:sp>
      <p:sp>
        <p:nvSpPr>
          <p:cNvPr id="4" name="Slide Number Placeholder 3"/>
          <p:cNvSpPr>
            <a:spLocks noGrp="1"/>
          </p:cNvSpPr>
          <p:nvPr>
            <p:ph type="sldNum" sz="quarter" idx="12"/>
          </p:nvPr>
        </p:nvSpPr>
        <p:spPr/>
        <p:txBody>
          <a:bodyPr/>
          <a:lstStyle/>
          <a:p>
            <a:fld id="{C2BABB7A-998C-4D24-A40C-2715D2A81737}" type="slidenum">
              <a:rPr lang="en-AU" smtClean="0"/>
              <a:t>‹#›</a:t>
            </a:fld>
            <a:endParaRPr lang="en-AU"/>
          </a:p>
        </p:txBody>
      </p:sp>
      <p:sp>
        <p:nvSpPr>
          <p:cNvPr id="78" name="object 4"/>
          <p:cNvSpPr/>
          <p:nvPr userDrawn="1"/>
        </p:nvSpPr>
        <p:spPr>
          <a:xfrm rot="10800000">
            <a:off x="2327434" y="-1"/>
            <a:ext cx="3903246" cy="6858000"/>
          </a:xfrm>
          <a:custGeom>
            <a:avLst/>
            <a:gdLst/>
            <a:ahLst/>
            <a:cxnLst/>
            <a:rect l="l" t="t" r="r" b="b"/>
            <a:pathLst>
              <a:path w="5572125" h="11303000">
                <a:moveTo>
                  <a:pt x="2686718" y="0"/>
                </a:moveTo>
                <a:lnTo>
                  <a:pt x="0" y="0"/>
                </a:lnTo>
                <a:lnTo>
                  <a:pt x="2884859" y="11302790"/>
                </a:lnTo>
                <a:lnTo>
                  <a:pt x="5571565" y="11302790"/>
                </a:lnTo>
                <a:lnTo>
                  <a:pt x="2686718" y="0"/>
                </a:lnTo>
                <a:close/>
              </a:path>
            </a:pathLst>
          </a:custGeom>
          <a:solidFill>
            <a:srgbClr val="2E5665"/>
          </a:solidFill>
        </p:spPr>
        <p:txBody>
          <a:bodyPr wrap="square" lIns="0" tIns="0" rIns="0" bIns="0" rtlCol="0"/>
          <a:lstStyle/>
          <a:p>
            <a:endParaRPr dirty="0"/>
          </a:p>
        </p:txBody>
      </p:sp>
    </p:spTree>
    <p:extLst>
      <p:ext uri="{BB962C8B-B14F-4D97-AF65-F5344CB8AC3E}">
        <p14:creationId xmlns:p14="http://schemas.microsoft.com/office/powerpoint/2010/main" val="244317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ayout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 t="4999" r="19568" b="3334"/>
          <a:stretch/>
        </p:blipFill>
        <p:spPr>
          <a:xfrm>
            <a:off x="4284920" y="0"/>
            <a:ext cx="8013109" cy="6859794"/>
          </a:xfrm>
          <a:prstGeom prst="rect">
            <a:avLst/>
          </a:prstGeom>
        </p:spPr>
      </p:pic>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164417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Layout 3">
    <p:spTree>
      <p:nvGrpSpPr>
        <p:cNvPr id="1" name=""/>
        <p:cNvGrpSpPr/>
        <p:nvPr/>
      </p:nvGrpSpPr>
      <p:grpSpPr>
        <a:xfrm>
          <a:off x="0" y="0"/>
          <a:ext cx="0" cy="0"/>
          <a:chOff x="0" y="0"/>
          <a:chExt cx="0" cy="0"/>
        </a:xfrm>
      </p:grpSpPr>
      <p:sp>
        <p:nvSpPr>
          <p:cNvPr id="6" name="object 2"/>
          <p:cNvSpPr/>
          <p:nvPr userDrawn="1"/>
        </p:nvSpPr>
        <p:spPr>
          <a:xfrm>
            <a:off x="2443716" y="1"/>
            <a:ext cx="7304568" cy="6857999"/>
          </a:xfrm>
          <a:prstGeom prst="rect">
            <a:avLst/>
          </a:prstGeom>
          <a:blipFill>
            <a:blip r:embed="rId2" cstate="print"/>
            <a:stretch>
              <a:fillRect/>
            </a:stretch>
          </a:blipFill>
        </p:spPr>
        <p:txBody>
          <a:bodyPr wrap="square" lIns="0" tIns="0" rIns="0" bIns="0" rtlCol="0"/>
          <a:lstStyle/>
          <a:p>
            <a:endParaRPr dirty="0">
              <a:latin typeface="Gill Sans MT" panose="020B0502020104020203" pitchFamily="34" charset="0"/>
            </a:endParaRPr>
          </a:p>
        </p:txBody>
      </p:sp>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243288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dirty="0"/>
          </a:p>
        </p:txBody>
      </p:sp>
      <p:pic>
        <p:nvPicPr>
          <p:cNvPr id="8" name="Picture 7"/>
          <p:cNvPicPr>
            <a:picLocks noChangeAspect="1"/>
          </p:cNvPicPr>
          <p:nvPr userDrawn="1"/>
        </p:nvPicPr>
        <p:blipFill rotWithShape="1">
          <a:blip r:embed="rId2"/>
          <a:srcRect l="31253" t="11882" r="27094" b="12650"/>
          <a:stretch/>
        </p:blipFill>
        <p:spPr>
          <a:xfrm>
            <a:off x="838200" y="1726832"/>
            <a:ext cx="4487728" cy="4476306"/>
          </a:xfrm>
          <a:prstGeom prst="rect">
            <a:avLst/>
          </a:prstGeom>
        </p:spPr>
      </p:pic>
    </p:spTree>
    <p:extLst>
      <p:ext uri="{BB962C8B-B14F-4D97-AF65-F5344CB8AC3E}">
        <p14:creationId xmlns:p14="http://schemas.microsoft.com/office/powerpoint/2010/main" val="410928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7746F-0B64-4150-9E25-FA4EEDA7D934}" type="datetimeFigureOut">
              <a:rPr lang="en-AU" smtClean="0"/>
              <a:t>13/10/2023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ABB7A-998C-4D24-A40C-2715D2A81737}" type="slidenum">
              <a:rPr lang="en-AU" smtClean="0"/>
              <a:t>‹#›</a:t>
            </a:fld>
            <a:endParaRPr lang="en-AU"/>
          </a:p>
        </p:txBody>
      </p:sp>
    </p:spTree>
    <p:extLst>
      <p:ext uri="{BB962C8B-B14F-4D97-AF65-F5344CB8AC3E}">
        <p14:creationId xmlns:p14="http://schemas.microsoft.com/office/powerpoint/2010/main" val="41663788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kern="1200">
          <a:solidFill>
            <a:schemeClr val="tx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3.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0428" y="2251356"/>
            <a:ext cx="5382800" cy="1446550"/>
          </a:xfrm>
          <a:prstGeom prst="rect">
            <a:avLst/>
          </a:prstGeom>
        </p:spPr>
        <p:txBody>
          <a:bodyPr wrap="square">
            <a:spAutoFit/>
          </a:bodyPr>
          <a:lstStyle/>
          <a:p>
            <a:pPr algn="ctr"/>
            <a:r>
              <a:rPr lang="en-AU" sz="4400" dirty="0">
                <a:solidFill>
                  <a:srgbClr val="2B5566"/>
                </a:solidFill>
              </a:rPr>
              <a:t>Train the Trainer</a:t>
            </a:r>
          </a:p>
          <a:p>
            <a:pPr algn="ctr"/>
            <a:r>
              <a:rPr lang="en-AU" sz="4400" dirty="0">
                <a:solidFill>
                  <a:srgbClr val="2B5566"/>
                </a:solidFill>
              </a:rPr>
              <a:t>Course</a:t>
            </a:r>
            <a:endParaRPr lang="en-AU" sz="2800" dirty="0">
              <a:solidFill>
                <a:srgbClr val="2B556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517" y="1599190"/>
            <a:ext cx="3626969" cy="3354947"/>
          </a:xfrm>
          <a:prstGeom prst="rect">
            <a:avLst/>
          </a:prstGeom>
        </p:spPr>
      </p:pic>
    </p:spTree>
    <p:custDataLst>
      <p:tags r:id="rId1"/>
    </p:custDataLst>
    <p:extLst>
      <p:ext uri="{BB962C8B-B14F-4D97-AF65-F5344CB8AC3E}">
        <p14:creationId xmlns:p14="http://schemas.microsoft.com/office/powerpoint/2010/main" val="214212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Understanding the Curriculum - Day in the Life Scenarios</a:t>
            </a:r>
          </a:p>
        </p:txBody>
      </p:sp>
      <p:sp>
        <p:nvSpPr>
          <p:cNvPr id="8" name="TextBox 7"/>
          <p:cNvSpPr txBox="1"/>
          <p:nvPr/>
        </p:nvSpPr>
        <p:spPr>
          <a:xfrm>
            <a:off x="634581" y="1189624"/>
            <a:ext cx="10675820" cy="846386"/>
          </a:xfrm>
          <a:prstGeom prst="rect">
            <a:avLst/>
          </a:prstGeom>
          <a:noFill/>
        </p:spPr>
        <p:txBody>
          <a:bodyPr wrap="square" rtlCol="0">
            <a:spAutoFit/>
          </a:bodyPr>
          <a:lstStyle/>
          <a:p>
            <a:pPr lvl="0">
              <a:spcBef>
                <a:spcPts val="600"/>
              </a:spcBef>
              <a:spcAft>
                <a:spcPts val="600"/>
              </a:spcAft>
            </a:pPr>
            <a:endParaRPr lang="en-AU" sz="2000" dirty="0">
              <a:solidFill>
                <a:srgbClr val="2B5566"/>
              </a:solidFill>
            </a:endParaRPr>
          </a:p>
          <a:p>
            <a:pPr marL="342900" indent="-342900">
              <a:buFont typeface="Arial" panose="020B0604020202020204" pitchFamily="34" charset="0"/>
              <a:buChar char="•"/>
            </a:pPr>
            <a:endParaRPr lang="en-AU" sz="2400" dirty="0">
              <a:solidFill>
                <a:srgbClr val="2B5566"/>
              </a:solidFill>
            </a:endParaRPr>
          </a:p>
        </p:txBody>
      </p:sp>
      <p:sp>
        <p:nvSpPr>
          <p:cNvPr id="3" name="TextBox 2"/>
          <p:cNvSpPr txBox="1"/>
          <p:nvPr/>
        </p:nvSpPr>
        <p:spPr>
          <a:xfrm>
            <a:off x="1013178" y="1860154"/>
            <a:ext cx="10409649" cy="2246769"/>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AU" sz="2000" dirty="0">
                <a:solidFill>
                  <a:srgbClr val="2B5566"/>
                </a:solidFill>
              </a:rPr>
              <a:t>The PlanBuild Training Curriculum has been developed based on ‘Day in the Life’ scenarios of Council staff, which is to focuses the end user training on covering the key areas and functionality available in PlanBuild that should form the majority of the end user’s daily user experience.</a:t>
            </a:r>
          </a:p>
          <a:p>
            <a:pPr marL="285750" indent="-285750">
              <a:spcBef>
                <a:spcPts val="1200"/>
              </a:spcBef>
              <a:spcAft>
                <a:spcPts val="1200"/>
              </a:spcAft>
              <a:buFont typeface="Arial" panose="020B0604020202020204" pitchFamily="34" charset="0"/>
              <a:buChar char="•"/>
            </a:pPr>
            <a:r>
              <a:rPr lang="en-AU" sz="2000" dirty="0">
                <a:solidFill>
                  <a:srgbClr val="2B5566"/>
                </a:solidFill>
              </a:rPr>
              <a:t>It has been developed through consultation with Councils as to the main scenarios they encounter day to day in terms of planning, building, plumbing, environmental and public health</a:t>
            </a:r>
          </a:p>
        </p:txBody>
      </p:sp>
      <p:pic>
        <p:nvPicPr>
          <p:cNvPr id="5" name="Picture 4" descr="A person and person using laptops&#10;&#10;Description automatically generated">
            <a:extLst>
              <a:ext uri="{FF2B5EF4-FFF2-40B4-BE49-F238E27FC236}">
                <a16:creationId xmlns:a16="http://schemas.microsoft.com/office/drawing/2014/main" id="{95D18498-007A-8F03-E77F-0186CA3B5F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0823" y="4399197"/>
            <a:ext cx="3359358" cy="2239572"/>
          </a:xfrm>
          <a:prstGeom prst="rect">
            <a:avLst/>
          </a:prstGeom>
        </p:spPr>
      </p:pic>
    </p:spTree>
    <p:custDataLst>
      <p:tags r:id="rId1"/>
    </p:custDataLst>
    <p:extLst>
      <p:ext uri="{BB962C8B-B14F-4D97-AF65-F5344CB8AC3E}">
        <p14:creationId xmlns:p14="http://schemas.microsoft.com/office/powerpoint/2010/main" val="238745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65" y="60294"/>
            <a:ext cx="10515600" cy="680168"/>
          </a:xfrm>
        </p:spPr>
        <p:txBody>
          <a:bodyPr>
            <a:normAutofit/>
          </a:bodyPr>
          <a:lstStyle/>
          <a:p>
            <a:r>
              <a:rPr lang="en-AU" sz="2800" dirty="0"/>
              <a:t>Example of Day in the Life Scenario – Planning</a:t>
            </a:r>
          </a:p>
        </p:txBody>
      </p:sp>
      <p:pic>
        <p:nvPicPr>
          <p:cNvPr id="5" name="Picture 4"/>
          <p:cNvPicPr>
            <a:picLocks noChangeAspect="1"/>
          </p:cNvPicPr>
          <p:nvPr/>
        </p:nvPicPr>
        <p:blipFill rotWithShape="1">
          <a:blip r:embed="rId4"/>
          <a:srcRect t="937"/>
          <a:stretch/>
        </p:blipFill>
        <p:spPr>
          <a:xfrm>
            <a:off x="1876305" y="884421"/>
            <a:ext cx="7979728" cy="5547200"/>
          </a:xfrm>
          <a:prstGeom prst="rect">
            <a:avLst/>
          </a:prstGeom>
        </p:spPr>
      </p:pic>
    </p:spTree>
    <p:custDataLst>
      <p:tags r:id="rId1"/>
    </p:custDataLst>
    <p:extLst>
      <p:ext uri="{BB962C8B-B14F-4D97-AF65-F5344CB8AC3E}">
        <p14:creationId xmlns:p14="http://schemas.microsoft.com/office/powerpoint/2010/main" val="148766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143593" y="801710"/>
            <a:ext cx="8424808" cy="5724368"/>
          </a:xfrm>
          <a:prstGeom prst="rect">
            <a:avLst/>
          </a:prstGeom>
        </p:spPr>
      </p:pic>
      <p:sp>
        <p:nvSpPr>
          <p:cNvPr id="3" name="Title 1">
            <a:extLst>
              <a:ext uri="{FF2B5EF4-FFF2-40B4-BE49-F238E27FC236}">
                <a16:creationId xmlns:a16="http://schemas.microsoft.com/office/drawing/2014/main" id="{3DC8DF39-4BED-4E70-792D-B442AE59C7A5}"/>
              </a:ext>
            </a:extLst>
          </p:cNvPr>
          <p:cNvSpPr txBox="1">
            <a:spLocks/>
          </p:cNvSpPr>
          <p:nvPr/>
        </p:nvSpPr>
        <p:spPr>
          <a:xfrm>
            <a:off x="429865" y="60294"/>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sz="2800" dirty="0"/>
              <a:t>Example of Day in the Life Scenario – Building</a:t>
            </a:r>
          </a:p>
        </p:txBody>
      </p:sp>
    </p:spTree>
    <p:custDataLst>
      <p:tags r:id="rId1"/>
    </p:custDataLst>
    <p:extLst>
      <p:ext uri="{BB962C8B-B14F-4D97-AF65-F5344CB8AC3E}">
        <p14:creationId xmlns:p14="http://schemas.microsoft.com/office/powerpoint/2010/main" val="302369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338082" y="998556"/>
            <a:ext cx="9402666" cy="5306710"/>
          </a:xfrm>
          <a:prstGeom prst="rect">
            <a:avLst/>
          </a:prstGeom>
        </p:spPr>
      </p:pic>
      <p:sp>
        <p:nvSpPr>
          <p:cNvPr id="9" name="Title 1">
            <a:extLst>
              <a:ext uri="{FF2B5EF4-FFF2-40B4-BE49-F238E27FC236}">
                <a16:creationId xmlns:a16="http://schemas.microsoft.com/office/drawing/2014/main" id="{28E3B731-9F0F-293B-1452-2DB088256C8F}"/>
              </a:ext>
            </a:extLst>
          </p:cNvPr>
          <p:cNvSpPr txBox="1">
            <a:spLocks/>
          </p:cNvSpPr>
          <p:nvPr/>
        </p:nvSpPr>
        <p:spPr>
          <a:xfrm>
            <a:off x="429865" y="60294"/>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sz="2800" dirty="0"/>
              <a:t>Example of Day in the Life Scenario – Plumbing</a:t>
            </a:r>
          </a:p>
        </p:txBody>
      </p:sp>
    </p:spTree>
    <p:custDataLst>
      <p:tags r:id="rId1"/>
    </p:custDataLst>
    <p:extLst>
      <p:ext uri="{BB962C8B-B14F-4D97-AF65-F5344CB8AC3E}">
        <p14:creationId xmlns:p14="http://schemas.microsoft.com/office/powerpoint/2010/main" val="264821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Training Needs Analysis tool</a:t>
            </a:r>
          </a:p>
        </p:txBody>
      </p:sp>
      <p:sp>
        <p:nvSpPr>
          <p:cNvPr id="8" name="TextBox 7"/>
          <p:cNvSpPr txBox="1"/>
          <p:nvPr/>
        </p:nvSpPr>
        <p:spPr>
          <a:xfrm>
            <a:off x="634581" y="768441"/>
            <a:ext cx="11307210" cy="2246769"/>
          </a:xfrm>
          <a:prstGeom prst="rect">
            <a:avLst/>
          </a:prstGeom>
          <a:noFill/>
        </p:spPr>
        <p:txBody>
          <a:bodyPr wrap="square" rtlCol="0">
            <a:spAutoFit/>
          </a:bodyPr>
          <a:lstStyle/>
          <a:p>
            <a:pPr lvl="1">
              <a:spcBef>
                <a:spcPts val="600"/>
              </a:spcBef>
              <a:spcAft>
                <a:spcPts val="600"/>
              </a:spcAft>
            </a:pPr>
            <a:endParaRPr lang="en-AU" sz="2000" dirty="0">
              <a:solidFill>
                <a:srgbClr val="2B5566"/>
              </a:solidFill>
            </a:endParaRPr>
          </a:p>
          <a:p>
            <a:pPr lvl="1">
              <a:spcBef>
                <a:spcPts val="600"/>
              </a:spcBef>
              <a:spcAft>
                <a:spcPts val="600"/>
              </a:spcAft>
            </a:pPr>
            <a:r>
              <a:rPr lang="en-AU" sz="2000" dirty="0">
                <a:solidFill>
                  <a:srgbClr val="2B5566"/>
                </a:solidFill>
              </a:rPr>
              <a:t>First thing first, we need to know:</a:t>
            </a:r>
          </a:p>
          <a:p>
            <a:pPr marL="800100" lvl="1" indent="-342900">
              <a:spcBef>
                <a:spcPts val="600"/>
              </a:spcBef>
              <a:spcAft>
                <a:spcPts val="600"/>
              </a:spcAft>
              <a:buFont typeface="Arial" panose="020B0604020202020204" pitchFamily="34" charset="0"/>
              <a:buChar char="•"/>
            </a:pPr>
            <a:r>
              <a:rPr lang="en-AU" sz="2000" b="1" dirty="0">
                <a:solidFill>
                  <a:srgbClr val="2B5566"/>
                </a:solidFill>
              </a:rPr>
              <a:t>who needs to be trained?</a:t>
            </a:r>
          </a:p>
          <a:p>
            <a:pPr marL="800100" lvl="1" indent="-342900">
              <a:spcBef>
                <a:spcPts val="600"/>
              </a:spcBef>
              <a:spcAft>
                <a:spcPts val="600"/>
              </a:spcAft>
              <a:buFont typeface="Arial" panose="020B0604020202020204" pitchFamily="34" charset="0"/>
              <a:buChar char="•"/>
            </a:pPr>
            <a:r>
              <a:rPr lang="en-AU" sz="2000" b="1" dirty="0">
                <a:solidFill>
                  <a:srgbClr val="2B5566"/>
                </a:solidFill>
              </a:rPr>
              <a:t>what they need to be trained to do?</a:t>
            </a:r>
          </a:p>
          <a:p>
            <a:pPr marL="800100" lvl="1" indent="-342900">
              <a:spcBef>
                <a:spcPts val="600"/>
              </a:spcBef>
              <a:spcAft>
                <a:spcPts val="600"/>
              </a:spcAft>
              <a:buFont typeface="Arial" panose="020B0604020202020204" pitchFamily="34" charset="0"/>
              <a:buChar char="•"/>
            </a:pPr>
            <a:r>
              <a:rPr lang="en-AU" sz="2000" b="1" dirty="0">
                <a:solidFill>
                  <a:srgbClr val="2B5566"/>
                </a:solidFill>
              </a:rPr>
              <a:t>how do we do that? </a:t>
            </a:r>
            <a:r>
              <a:rPr lang="en-AU" sz="2000" dirty="0">
                <a:solidFill>
                  <a:srgbClr val="2B5566"/>
                </a:solidFill>
              </a:rPr>
              <a:t>(availability of users, locations, etc)</a:t>
            </a:r>
          </a:p>
        </p:txBody>
      </p:sp>
      <p:pic>
        <p:nvPicPr>
          <p:cNvPr id="5" name="Picture 4"/>
          <p:cNvPicPr>
            <a:picLocks noChangeAspect="1"/>
          </p:cNvPicPr>
          <p:nvPr/>
        </p:nvPicPr>
        <p:blipFill rotWithShape="1">
          <a:blip r:embed="rId4"/>
          <a:srcRect b="30680"/>
          <a:stretch/>
        </p:blipFill>
        <p:spPr>
          <a:xfrm>
            <a:off x="328394" y="3429000"/>
            <a:ext cx="11613397" cy="2586962"/>
          </a:xfrm>
          <a:prstGeom prst="rect">
            <a:avLst/>
          </a:prstGeom>
          <a:ln>
            <a:solidFill>
              <a:schemeClr val="tx1"/>
            </a:solidFill>
          </a:ln>
        </p:spPr>
      </p:pic>
    </p:spTree>
    <p:custDataLst>
      <p:tags r:id="rId1"/>
    </p:custDataLst>
    <p:extLst>
      <p:ext uri="{BB962C8B-B14F-4D97-AF65-F5344CB8AC3E}">
        <p14:creationId xmlns:p14="http://schemas.microsoft.com/office/powerpoint/2010/main" val="344756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Training Delivery Plan</a:t>
            </a:r>
          </a:p>
        </p:txBody>
      </p:sp>
      <p:pic>
        <p:nvPicPr>
          <p:cNvPr id="4" name="Picture 3"/>
          <p:cNvPicPr>
            <a:picLocks noChangeAspect="1"/>
          </p:cNvPicPr>
          <p:nvPr/>
        </p:nvPicPr>
        <p:blipFill>
          <a:blip r:embed="rId4"/>
          <a:stretch>
            <a:fillRect/>
          </a:stretch>
        </p:blipFill>
        <p:spPr>
          <a:xfrm>
            <a:off x="133858" y="3185045"/>
            <a:ext cx="11924284" cy="2563682"/>
          </a:xfrm>
          <a:prstGeom prst="rect">
            <a:avLst/>
          </a:prstGeom>
        </p:spPr>
      </p:pic>
      <p:sp>
        <p:nvSpPr>
          <p:cNvPr id="10" name="TextBox 9"/>
          <p:cNvSpPr txBox="1"/>
          <p:nvPr/>
        </p:nvSpPr>
        <p:spPr>
          <a:xfrm>
            <a:off x="1041819" y="590315"/>
            <a:ext cx="10503602" cy="3154710"/>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lvl="0">
              <a:spcBef>
                <a:spcPts val="600"/>
              </a:spcBef>
              <a:spcAft>
                <a:spcPts val="600"/>
              </a:spcAft>
            </a:pPr>
            <a:r>
              <a:rPr lang="en-AU" sz="2000" dirty="0">
                <a:solidFill>
                  <a:srgbClr val="2B5566"/>
                </a:solidFill>
              </a:rPr>
              <a:t>Next, we can plan the training sessions:</a:t>
            </a:r>
          </a:p>
          <a:p>
            <a:pPr marL="800100" lvl="1" indent="-342900">
              <a:spcBef>
                <a:spcPts val="600"/>
              </a:spcBef>
              <a:spcAft>
                <a:spcPts val="600"/>
              </a:spcAft>
              <a:buFont typeface="Arial" panose="020B0604020202020204" pitchFamily="34" charset="0"/>
              <a:buChar char="•"/>
            </a:pPr>
            <a:r>
              <a:rPr lang="en-AU" sz="2000" dirty="0">
                <a:solidFill>
                  <a:srgbClr val="2B5566"/>
                </a:solidFill>
              </a:rPr>
              <a:t>Who will attend training</a:t>
            </a:r>
          </a:p>
          <a:p>
            <a:pPr marL="800100" lvl="1" indent="-342900">
              <a:spcBef>
                <a:spcPts val="600"/>
              </a:spcBef>
              <a:spcAft>
                <a:spcPts val="600"/>
              </a:spcAft>
              <a:buFont typeface="Arial" panose="020B0604020202020204" pitchFamily="34" charset="0"/>
              <a:buChar char="•"/>
            </a:pPr>
            <a:r>
              <a:rPr lang="en-AU" sz="2000" dirty="0">
                <a:solidFill>
                  <a:srgbClr val="2B5566"/>
                </a:solidFill>
              </a:rPr>
              <a:t>How the training will be delivered</a:t>
            </a:r>
          </a:p>
          <a:p>
            <a:pPr marL="800100" lvl="1" indent="-342900">
              <a:spcBef>
                <a:spcPts val="600"/>
              </a:spcBef>
              <a:spcAft>
                <a:spcPts val="600"/>
              </a:spcAft>
              <a:buFont typeface="Arial" panose="020B0604020202020204" pitchFamily="34" charset="0"/>
              <a:buChar char="•"/>
            </a:pPr>
            <a:r>
              <a:rPr lang="en-AU" sz="2000" dirty="0">
                <a:solidFill>
                  <a:srgbClr val="2B5566"/>
                </a:solidFill>
              </a:rPr>
              <a:t>The time of the training</a:t>
            </a:r>
          </a:p>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marL="342900" indent="-342900">
              <a:buFont typeface="Arial" panose="020B0604020202020204" pitchFamily="34" charset="0"/>
              <a:buChar char="•"/>
            </a:pPr>
            <a:endParaRPr lang="en-AU" sz="2400" dirty="0">
              <a:solidFill>
                <a:srgbClr val="2B5566"/>
              </a:solidFill>
            </a:endParaRPr>
          </a:p>
        </p:txBody>
      </p:sp>
    </p:spTree>
    <p:custDataLst>
      <p:tags r:id="rId1"/>
    </p:custDataLst>
    <p:extLst>
      <p:ext uri="{BB962C8B-B14F-4D97-AF65-F5344CB8AC3E}">
        <p14:creationId xmlns:p14="http://schemas.microsoft.com/office/powerpoint/2010/main" val="18368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9228" y="2633494"/>
            <a:ext cx="5382800" cy="1446550"/>
          </a:xfrm>
          <a:prstGeom prst="rect">
            <a:avLst/>
          </a:prstGeom>
        </p:spPr>
        <p:txBody>
          <a:bodyPr wrap="square">
            <a:spAutoFit/>
          </a:bodyPr>
          <a:lstStyle/>
          <a:p>
            <a:pPr algn="ctr"/>
            <a:r>
              <a:rPr lang="en-AU" sz="4400" dirty="0">
                <a:solidFill>
                  <a:srgbClr val="2B5566"/>
                </a:solidFill>
              </a:rPr>
              <a:t>Delivering </a:t>
            </a:r>
          </a:p>
          <a:p>
            <a:pPr algn="ctr"/>
            <a:r>
              <a:rPr lang="en-AU" sz="4400" dirty="0">
                <a:solidFill>
                  <a:srgbClr val="2B5566"/>
                </a:solidFill>
              </a:rPr>
              <a:t>End User Training</a:t>
            </a:r>
            <a:endParaRPr lang="en-AU" sz="2800" dirty="0">
              <a:solidFill>
                <a:srgbClr val="2B5566"/>
              </a:solidFill>
            </a:endParaRPr>
          </a:p>
        </p:txBody>
      </p:sp>
    </p:spTree>
    <p:custDataLst>
      <p:tags r:id="rId1"/>
    </p:custDataLst>
    <p:extLst>
      <p:ext uri="{BB962C8B-B14F-4D97-AF65-F5344CB8AC3E}">
        <p14:creationId xmlns:p14="http://schemas.microsoft.com/office/powerpoint/2010/main" val="7398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Be prepared</a:t>
            </a:r>
          </a:p>
        </p:txBody>
      </p:sp>
      <p:sp>
        <p:nvSpPr>
          <p:cNvPr id="9" name="TextBox 8"/>
          <p:cNvSpPr txBox="1"/>
          <p:nvPr/>
        </p:nvSpPr>
        <p:spPr>
          <a:xfrm>
            <a:off x="1751553" y="901715"/>
            <a:ext cx="5407976" cy="5624617"/>
          </a:xfrm>
          <a:prstGeom prst="rect">
            <a:avLst/>
          </a:prstGeom>
          <a:noFill/>
        </p:spPr>
        <p:txBody>
          <a:bodyPr wrap="square" rtlCol="0">
            <a:spAutoFit/>
          </a:bodyPr>
          <a:lstStyle/>
          <a:p>
            <a:pPr marL="342900" indent="-342900">
              <a:spcBef>
                <a:spcPts val="300"/>
              </a:spcBef>
              <a:spcAft>
                <a:spcPts val="300"/>
              </a:spcAft>
              <a:buFont typeface="Wingdings" panose="05000000000000000000" pitchFamily="2" charset="2"/>
              <a:buChar char="q"/>
            </a:pPr>
            <a:r>
              <a:rPr lang="en-AU" sz="2000" dirty="0">
                <a:solidFill>
                  <a:srgbClr val="2B5566"/>
                </a:solidFill>
              </a:rPr>
              <a:t>Training course content reviewed?</a:t>
            </a:r>
          </a:p>
          <a:p>
            <a:pPr marL="342900" indent="-342900">
              <a:spcBef>
                <a:spcPts val="300"/>
              </a:spcBef>
              <a:spcAft>
                <a:spcPts val="300"/>
              </a:spcAft>
              <a:buFont typeface="Wingdings" panose="05000000000000000000" pitchFamily="2" charset="2"/>
              <a:buChar char="q"/>
            </a:pPr>
            <a:r>
              <a:rPr lang="en-AU" sz="2000" dirty="0">
                <a:solidFill>
                  <a:srgbClr val="2B5566"/>
                </a:solidFill>
              </a:rPr>
              <a:t>Scenarios set up? </a:t>
            </a:r>
            <a:endParaRPr lang="en-AU" sz="2000" b="1" dirty="0"/>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PlanBuild logons set up?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Users have right permissions? </a:t>
            </a:r>
          </a:p>
          <a:p>
            <a:pPr marL="342900" indent="-342900">
              <a:spcBef>
                <a:spcPts val="300"/>
              </a:spcBef>
              <a:spcAft>
                <a:spcPts val="300"/>
              </a:spcAft>
              <a:buFont typeface="Wingdings" panose="05000000000000000000" pitchFamily="2" charset="2"/>
              <a:buChar char="q"/>
            </a:pPr>
            <a:r>
              <a:rPr lang="en-AU" sz="2000" dirty="0">
                <a:solidFill>
                  <a:srgbClr val="2B5566"/>
                </a:solidFill>
              </a:rPr>
              <a:t>Applications</a:t>
            </a:r>
            <a:r>
              <a:rPr lang="en-AU" sz="2000" dirty="0">
                <a:solidFill>
                  <a:schemeClr val="tx2"/>
                </a:solidFill>
                <a:latin typeface="Gill Sans MT" panose="020B0502020104020203" pitchFamily="34" charset="0"/>
                <a:ea typeface="+mj-ea"/>
                <a:cs typeface="+mj-cs"/>
              </a:rPr>
              <a:t> and projects created?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Condition and RFI libraries configured?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Fee rates configured?</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Templates ready with logos?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Training Course package printed?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Feedback Survey printed?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Room booked?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Test documents saved to laptops?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Laptops set up? </a:t>
            </a:r>
          </a:p>
          <a:p>
            <a:pPr marL="342900" indent="-342900">
              <a:spcBef>
                <a:spcPts val="300"/>
              </a:spcBef>
              <a:spcAft>
                <a:spcPts val="300"/>
              </a:spcAft>
              <a:buFont typeface="Wingdings" panose="05000000000000000000" pitchFamily="2" charset="2"/>
              <a:buChar char="q"/>
            </a:pPr>
            <a:r>
              <a:rPr lang="en-AU" sz="2000" dirty="0">
                <a:solidFill>
                  <a:schemeClr val="tx2"/>
                </a:solidFill>
                <a:latin typeface="Gill Sans MT" panose="020B0502020104020203" pitchFamily="34" charset="0"/>
                <a:ea typeface="+mj-ea"/>
                <a:cs typeface="+mj-cs"/>
              </a:rPr>
              <a:t>PlanBuild accessible in training room? </a:t>
            </a:r>
          </a:p>
          <a:p>
            <a:endParaRPr lang="en-AU" sz="1200" dirty="0"/>
          </a:p>
        </p:txBody>
      </p:sp>
      <p:pic>
        <p:nvPicPr>
          <p:cNvPr id="5" name="Picture 4" descr="A person sitting on the floor with a computer&#10;&#10;Description automatically generated">
            <a:extLst>
              <a:ext uri="{FF2B5EF4-FFF2-40B4-BE49-F238E27FC236}">
                <a16:creationId xmlns:a16="http://schemas.microsoft.com/office/drawing/2014/main" id="{1233A983-754A-3205-E480-EA17EF009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062" y="2975548"/>
            <a:ext cx="5127588" cy="3418392"/>
          </a:xfrm>
          <a:prstGeom prst="rect">
            <a:avLst/>
          </a:prstGeom>
        </p:spPr>
      </p:pic>
    </p:spTree>
    <p:custDataLst>
      <p:tags r:id="rId1"/>
    </p:custDataLst>
    <p:extLst>
      <p:ext uri="{BB962C8B-B14F-4D97-AF65-F5344CB8AC3E}">
        <p14:creationId xmlns:p14="http://schemas.microsoft.com/office/powerpoint/2010/main" val="73592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ointing at a white board&#10;&#10;Description automatically generated">
            <a:extLst>
              <a:ext uri="{FF2B5EF4-FFF2-40B4-BE49-F238E27FC236}">
                <a16:creationId xmlns:a16="http://schemas.microsoft.com/office/drawing/2014/main" id="{130C2BE9-1CC6-0F3D-2D18-3714E4040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20" y="1439057"/>
            <a:ext cx="6121740" cy="4081160"/>
          </a:xfrm>
          <a:prstGeom prst="rect">
            <a:avLst/>
          </a:prstGeom>
        </p:spPr>
      </p:pic>
      <p:sp>
        <p:nvSpPr>
          <p:cNvPr id="2" name="Title 1"/>
          <p:cNvSpPr>
            <a:spLocks noGrp="1"/>
          </p:cNvSpPr>
          <p:nvPr>
            <p:ph type="title"/>
          </p:nvPr>
        </p:nvSpPr>
        <p:spPr>
          <a:xfrm>
            <a:off x="634581" y="329883"/>
            <a:ext cx="10515600" cy="680168"/>
          </a:xfrm>
        </p:spPr>
        <p:txBody>
          <a:bodyPr>
            <a:normAutofit/>
          </a:bodyPr>
          <a:lstStyle/>
          <a:p>
            <a:r>
              <a:rPr lang="en-AU" sz="2800" dirty="0"/>
              <a:t>Opening the session</a:t>
            </a:r>
          </a:p>
        </p:txBody>
      </p:sp>
      <p:sp>
        <p:nvSpPr>
          <p:cNvPr id="4" name="TextBox 3"/>
          <p:cNvSpPr txBox="1"/>
          <p:nvPr/>
        </p:nvSpPr>
        <p:spPr>
          <a:xfrm>
            <a:off x="4789992" y="1844194"/>
            <a:ext cx="7575642" cy="3616375"/>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en-US" sz="2000" dirty="0">
                <a:solidFill>
                  <a:srgbClr val="2B5566"/>
                </a:solidFill>
              </a:rPr>
              <a:t>Introduce yourself to participants (if necessary) </a:t>
            </a: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r>
              <a:rPr lang="en-US" sz="2000" dirty="0">
                <a:solidFill>
                  <a:srgbClr val="2B5566"/>
                </a:solidFill>
              </a:rPr>
              <a:t>Housekeeping – toilets, coffee/tea making facilities</a:t>
            </a: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r>
              <a:rPr lang="en-US" sz="2000" dirty="0">
                <a:solidFill>
                  <a:srgbClr val="2B5566"/>
                </a:solidFill>
              </a:rPr>
              <a:t>Emergency exits/assembly points, etc.</a:t>
            </a: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r>
              <a:rPr lang="en-US" sz="2000" dirty="0">
                <a:solidFill>
                  <a:srgbClr val="2B5566"/>
                </a:solidFill>
              </a:rPr>
              <a:t>WHS issues e.g. power cords</a:t>
            </a: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r>
              <a:rPr lang="en-US" sz="2000" dirty="0">
                <a:solidFill>
                  <a:srgbClr val="2B5566"/>
                </a:solidFill>
              </a:rPr>
              <a:t>Mobile phones off/silent</a:t>
            </a: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r>
              <a:rPr lang="en-US" sz="2000" dirty="0">
                <a:solidFill>
                  <a:srgbClr val="2B5566"/>
                </a:solidFill>
              </a:rPr>
              <a:t>Outline agenda for the day, including breaks</a:t>
            </a:r>
          </a:p>
          <a:p>
            <a:pPr marL="342900" indent="-342900">
              <a:spcBef>
                <a:spcPts val="600"/>
              </a:spcBef>
              <a:spcAft>
                <a:spcPts val="600"/>
              </a:spcAft>
              <a:buFont typeface="Arial" panose="020B0604020202020204" pitchFamily="34" charset="0"/>
              <a:buChar char="•"/>
            </a:pPr>
            <a:r>
              <a:rPr lang="en-AU" sz="2000" dirty="0">
                <a:solidFill>
                  <a:srgbClr val="2B5566"/>
                </a:solidFill>
              </a:rPr>
              <a:t>Set up a ‘Parking Lot’ to capture questions / issues that may arise</a:t>
            </a:r>
          </a:p>
          <a:p>
            <a:endParaRPr lang="en-AU" sz="2400" dirty="0">
              <a:solidFill>
                <a:srgbClr val="2B5566"/>
              </a:solidFill>
            </a:endParaRPr>
          </a:p>
        </p:txBody>
      </p:sp>
    </p:spTree>
    <p:custDataLst>
      <p:tags r:id="rId1"/>
    </p:custDataLst>
    <p:extLst>
      <p:ext uri="{BB962C8B-B14F-4D97-AF65-F5344CB8AC3E}">
        <p14:creationId xmlns:p14="http://schemas.microsoft.com/office/powerpoint/2010/main" val="236431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Managing the session</a:t>
            </a:r>
          </a:p>
        </p:txBody>
      </p:sp>
      <p:sp>
        <p:nvSpPr>
          <p:cNvPr id="8" name="TextBox 7"/>
          <p:cNvSpPr txBox="1"/>
          <p:nvPr/>
        </p:nvSpPr>
        <p:spPr>
          <a:xfrm>
            <a:off x="709147" y="1373948"/>
            <a:ext cx="6767978" cy="4708981"/>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en-AU" sz="2000" dirty="0">
                <a:solidFill>
                  <a:srgbClr val="2B5566"/>
                </a:solidFill>
              </a:rPr>
              <a:t>Familiarise yourself with participants and identify if a (strategical) seating plan is required</a:t>
            </a:r>
          </a:p>
          <a:p>
            <a:pPr marL="342900" lvl="0" indent="-342900">
              <a:spcBef>
                <a:spcPts val="600"/>
              </a:spcBef>
              <a:spcAft>
                <a:spcPts val="600"/>
              </a:spcAft>
              <a:buFont typeface="Arial" panose="020B0604020202020204" pitchFamily="34" charset="0"/>
              <a:buChar char="•"/>
            </a:pPr>
            <a:r>
              <a:rPr lang="en-AU" sz="2000" dirty="0">
                <a:solidFill>
                  <a:srgbClr val="2B5566"/>
                </a:solidFill>
              </a:rPr>
              <a:t>Ensure participants have undertaken the necessary pre-requisite training</a:t>
            </a:r>
          </a:p>
          <a:p>
            <a:pPr marL="342900" lvl="0" indent="-342900">
              <a:spcBef>
                <a:spcPts val="600"/>
              </a:spcBef>
              <a:spcAft>
                <a:spcPts val="600"/>
              </a:spcAft>
              <a:buFont typeface="Arial" panose="020B0604020202020204" pitchFamily="34" charset="0"/>
              <a:buChar char="•"/>
            </a:pPr>
            <a:r>
              <a:rPr lang="en-AU" sz="2000" dirty="0">
                <a:solidFill>
                  <a:srgbClr val="2B5566"/>
                </a:solidFill>
              </a:rPr>
              <a:t>Seek internal support to manage challenging participants / change resistance should it arise in the session</a:t>
            </a:r>
          </a:p>
          <a:p>
            <a:pPr marL="342900" lvl="0" indent="-342900">
              <a:spcBef>
                <a:spcPts val="600"/>
              </a:spcBef>
              <a:spcAft>
                <a:spcPts val="600"/>
              </a:spcAft>
              <a:buFont typeface="Arial" panose="020B0604020202020204" pitchFamily="34" charset="0"/>
              <a:buChar char="•"/>
            </a:pPr>
            <a:r>
              <a:rPr lang="en-AU" sz="2000" dirty="0">
                <a:solidFill>
                  <a:srgbClr val="2B5566"/>
                </a:solidFill>
              </a:rPr>
              <a:t>Follow the speaking notes in the Training Materials</a:t>
            </a:r>
          </a:p>
          <a:p>
            <a:pPr marL="342900" lvl="0" indent="-342900">
              <a:spcBef>
                <a:spcPts val="600"/>
              </a:spcBef>
              <a:spcAft>
                <a:spcPts val="600"/>
              </a:spcAft>
              <a:buFont typeface="Arial" panose="020B0604020202020204" pitchFamily="34" charset="0"/>
              <a:buChar char="•"/>
            </a:pPr>
            <a:r>
              <a:rPr lang="en-AU" sz="2000" dirty="0">
                <a:solidFill>
                  <a:srgbClr val="2B5566"/>
                </a:solidFill>
              </a:rPr>
              <a:t>Monitor participants, are they keeping up, is additional reinforcement required</a:t>
            </a:r>
          </a:p>
          <a:p>
            <a:pPr marL="342900" lvl="0" indent="-342900">
              <a:spcBef>
                <a:spcPts val="600"/>
              </a:spcBef>
              <a:spcAft>
                <a:spcPts val="600"/>
              </a:spcAft>
              <a:buFont typeface="Arial" panose="020B0604020202020204" pitchFamily="34" charset="0"/>
              <a:buChar char="•"/>
            </a:pPr>
            <a:r>
              <a:rPr lang="en-AU" sz="2000" dirty="0">
                <a:solidFill>
                  <a:srgbClr val="2B5566"/>
                </a:solidFill>
              </a:rPr>
              <a:t>At the end of each learning activity, summarise learnings before moving to the next activity</a:t>
            </a:r>
          </a:p>
          <a:p>
            <a:pPr marL="342900" lvl="0" indent="-342900">
              <a:spcBef>
                <a:spcPts val="600"/>
              </a:spcBef>
              <a:spcAft>
                <a:spcPts val="600"/>
              </a:spcAft>
              <a:buFont typeface="Arial" panose="020B0604020202020204" pitchFamily="34" charset="0"/>
              <a:buChar char="•"/>
            </a:pPr>
            <a:r>
              <a:rPr lang="en-AU" sz="2000" dirty="0">
                <a:solidFill>
                  <a:srgbClr val="2B5566"/>
                </a:solidFill>
              </a:rPr>
              <a:t>Keep track of time</a:t>
            </a:r>
            <a:endParaRPr lang="en-AU" sz="2400" dirty="0">
              <a:solidFill>
                <a:srgbClr val="2B5566"/>
              </a:solidFill>
            </a:endParaRPr>
          </a:p>
        </p:txBody>
      </p:sp>
      <p:pic>
        <p:nvPicPr>
          <p:cNvPr id="4" name="Picture 3" descr="A person holding a magnifying glass&#10;&#10;Description automatically generated">
            <a:extLst>
              <a:ext uri="{FF2B5EF4-FFF2-40B4-BE49-F238E27FC236}">
                <a16:creationId xmlns:a16="http://schemas.microsoft.com/office/drawing/2014/main" id="{B1499246-92D8-24F9-048D-82735B4BF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925" y="2911021"/>
            <a:ext cx="5011400" cy="3340933"/>
          </a:xfrm>
          <a:prstGeom prst="rect">
            <a:avLst/>
          </a:prstGeom>
        </p:spPr>
      </p:pic>
    </p:spTree>
    <p:custDataLst>
      <p:tags r:id="rId1"/>
    </p:custDataLst>
    <p:extLst>
      <p:ext uri="{BB962C8B-B14F-4D97-AF65-F5344CB8AC3E}">
        <p14:creationId xmlns:p14="http://schemas.microsoft.com/office/powerpoint/2010/main" val="75094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1AA7-7270-7A1C-9CB7-8B4A4C739DFB}"/>
              </a:ext>
            </a:extLst>
          </p:cNvPr>
          <p:cNvSpPr>
            <a:spLocks noGrp="1"/>
          </p:cNvSpPr>
          <p:nvPr>
            <p:ph type="title"/>
          </p:nvPr>
        </p:nvSpPr>
        <p:spPr/>
        <p:txBody>
          <a:bodyPr/>
          <a:lstStyle/>
          <a:p>
            <a:r>
              <a:rPr lang="en-AU" sz="3200" dirty="0">
                <a:latin typeface="Gill Sans "/>
              </a:rPr>
              <a:t>Background</a:t>
            </a:r>
          </a:p>
        </p:txBody>
      </p:sp>
      <p:sp>
        <p:nvSpPr>
          <p:cNvPr id="3" name="TextBox 2">
            <a:extLst>
              <a:ext uri="{FF2B5EF4-FFF2-40B4-BE49-F238E27FC236}">
                <a16:creationId xmlns:a16="http://schemas.microsoft.com/office/drawing/2014/main" id="{EB2BEC16-4B2A-AAC9-3F1B-E7E76D6317D7}"/>
              </a:ext>
            </a:extLst>
          </p:cNvPr>
          <p:cNvSpPr txBox="1"/>
          <p:nvPr/>
        </p:nvSpPr>
        <p:spPr>
          <a:xfrm>
            <a:off x="1114369" y="1737816"/>
            <a:ext cx="10239431" cy="3970318"/>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2B5566"/>
                </a:solidFill>
              </a:rPr>
              <a:t>PlanBuild Tasmania is a State Government initiative to provide more consistent, transparent and streamlined application processes for planning, building, plumbing and related environmental and public health applications. </a:t>
            </a:r>
            <a:br>
              <a:rPr lang="en-AU" dirty="0">
                <a:solidFill>
                  <a:srgbClr val="2B5566"/>
                </a:solidFill>
              </a:rPr>
            </a:br>
            <a:endParaRPr lang="en-AU" dirty="0">
              <a:solidFill>
                <a:srgbClr val="2B5566"/>
              </a:solidFill>
            </a:endParaRPr>
          </a:p>
          <a:p>
            <a:pPr marL="285750" indent="-285750">
              <a:buFont typeface="Arial" panose="020B0604020202020204" pitchFamily="34" charset="0"/>
              <a:buChar char="•"/>
            </a:pPr>
            <a:r>
              <a:rPr lang="en-AU" dirty="0">
                <a:solidFill>
                  <a:srgbClr val="2B5566"/>
                </a:solidFill>
              </a:rPr>
              <a:t>Phase one of the PlanBuild Tasmania portal is to provide Enquiry Services and has been live for public use since February 2022. In this time, we have received over 57900* enquiries via the portal. </a:t>
            </a:r>
            <a:br>
              <a:rPr lang="en-AU" dirty="0">
                <a:solidFill>
                  <a:srgbClr val="2B5566"/>
                </a:solidFill>
              </a:rPr>
            </a:br>
            <a:endParaRPr lang="en-AU" dirty="0">
              <a:solidFill>
                <a:srgbClr val="2B5566"/>
              </a:solidFill>
            </a:endParaRPr>
          </a:p>
          <a:p>
            <a:pPr marL="285750" indent="-285750">
              <a:buFont typeface="Arial" panose="020B0604020202020204" pitchFamily="34" charset="0"/>
              <a:buChar char="•"/>
            </a:pPr>
            <a:r>
              <a:rPr lang="en-AU" dirty="0">
                <a:solidFill>
                  <a:srgbClr val="2B5566"/>
                </a:solidFill>
              </a:rPr>
              <a:t>Phase two is to deliver an Application Service Portal, which allows people to apply, track and interact with the relevant parties for the life of a project. It has been developed in consultation with local government, industry, referral authorities, including TasWater, Heritage Tasmania and </a:t>
            </a:r>
            <a:r>
              <a:rPr lang="en-AU" dirty="0" err="1">
                <a:solidFill>
                  <a:srgbClr val="2B5566"/>
                </a:solidFill>
              </a:rPr>
              <a:t>TasFire</a:t>
            </a:r>
            <a:r>
              <a:rPr lang="en-AU" dirty="0">
                <a:solidFill>
                  <a:srgbClr val="2B5566"/>
                </a:solidFill>
              </a:rPr>
              <a:t>, to ensure it is fit-for-purpose for all who will use it.</a:t>
            </a:r>
          </a:p>
          <a:p>
            <a:pPr marL="285750" indent="-285750">
              <a:buFont typeface="Arial" panose="020B0604020202020204" pitchFamily="34" charset="0"/>
              <a:buChar char="•"/>
            </a:pPr>
            <a:endParaRPr lang="en-AU" dirty="0">
              <a:solidFill>
                <a:srgbClr val="2B5566"/>
              </a:solidFill>
            </a:endParaRPr>
          </a:p>
          <a:p>
            <a:br>
              <a:rPr lang="en-AU" dirty="0"/>
            </a:br>
            <a:endParaRPr lang="en-AU" dirty="0">
              <a:solidFill>
                <a:srgbClr val="2B5566"/>
              </a:solidFill>
            </a:endParaRPr>
          </a:p>
        </p:txBody>
      </p:sp>
      <p:sp>
        <p:nvSpPr>
          <p:cNvPr id="5" name="TextBox 4">
            <a:extLst>
              <a:ext uri="{FF2B5EF4-FFF2-40B4-BE49-F238E27FC236}">
                <a16:creationId xmlns:a16="http://schemas.microsoft.com/office/drawing/2014/main" id="{9DD2366D-460A-5386-6553-4944EBFF5C48}"/>
              </a:ext>
            </a:extLst>
          </p:cNvPr>
          <p:cNvSpPr txBox="1"/>
          <p:nvPr/>
        </p:nvSpPr>
        <p:spPr>
          <a:xfrm>
            <a:off x="10042437" y="6484364"/>
            <a:ext cx="2149563" cy="307777"/>
          </a:xfrm>
          <a:prstGeom prst="rect">
            <a:avLst/>
          </a:prstGeom>
          <a:noFill/>
        </p:spPr>
        <p:txBody>
          <a:bodyPr wrap="none" rtlCol="0">
            <a:spAutoFit/>
          </a:bodyPr>
          <a:lstStyle/>
          <a:p>
            <a:r>
              <a:rPr lang="en-AU" sz="1400" dirty="0">
                <a:solidFill>
                  <a:srgbClr val="2B5566"/>
                </a:solidFill>
              </a:rPr>
              <a:t>* Figure as of 18 Sept 2023</a:t>
            </a:r>
          </a:p>
        </p:txBody>
      </p:sp>
    </p:spTree>
    <p:custDataLst>
      <p:tags r:id="rId1"/>
    </p:custDataLst>
    <p:extLst>
      <p:ext uri="{BB962C8B-B14F-4D97-AF65-F5344CB8AC3E}">
        <p14:creationId xmlns:p14="http://schemas.microsoft.com/office/powerpoint/2010/main" val="76309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Closing the session</a:t>
            </a:r>
          </a:p>
        </p:txBody>
      </p:sp>
      <p:sp>
        <p:nvSpPr>
          <p:cNvPr id="8" name="TextBox 7"/>
          <p:cNvSpPr txBox="1"/>
          <p:nvPr/>
        </p:nvSpPr>
        <p:spPr>
          <a:xfrm>
            <a:off x="975847" y="1793048"/>
            <a:ext cx="5882153" cy="3785652"/>
          </a:xfrm>
          <a:prstGeom prst="rect">
            <a:avLst/>
          </a:prstGeom>
          <a:noFill/>
        </p:spPr>
        <p:txBody>
          <a:bodyPr wrap="square" rtlCol="0">
            <a:spAutoFit/>
          </a:bodyPr>
          <a:lstStyle/>
          <a:p>
            <a:pPr lvl="0">
              <a:spcBef>
                <a:spcPts val="600"/>
              </a:spcBef>
              <a:spcAft>
                <a:spcPts val="600"/>
              </a:spcAft>
            </a:pPr>
            <a:r>
              <a:rPr lang="en-AU" sz="2000" b="1" dirty="0">
                <a:solidFill>
                  <a:srgbClr val="2B5566"/>
                </a:solidFill>
              </a:rPr>
              <a:t>What are available for the users?</a:t>
            </a:r>
          </a:p>
          <a:p>
            <a:pPr lvl="0">
              <a:spcBef>
                <a:spcPts val="600"/>
              </a:spcBef>
              <a:spcAft>
                <a:spcPts val="600"/>
              </a:spcAft>
            </a:pPr>
            <a:r>
              <a:rPr lang="en-AU" sz="2000" dirty="0">
                <a:solidFill>
                  <a:srgbClr val="2B5566"/>
                </a:solidFill>
              </a:rPr>
              <a:t>Post training learning resources </a:t>
            </a:r>
          </a:p>
          <a:p>
            <a:pPr lvl="0">
              <a:spcBef>
                <a:spcPts val="600"/>
              </a:spcBef>
              <a:spcAft>
                <a:spcPts val="600"/>
              </a:spcAft>
            </a:pPr>
            <a:r>
              <a:rPr lang="en-AU" sz="2000" dirty="0">
                <a:solidFill>
                  <a:srgbClr val="2B5566"/>
                </a:solidFill>
              </a:rPr>
              <a:t>Access to the PlanBuild demo environment</a:t>
            </a:r>
          </a:p>
          <a:p>
            <a:pPr lvl="0">
              <a:spcBef>
                <a:spcPts val="600"/>
              </a:spcBef>
              <a:spcAft>
                <a:spcPts val="600"/>
              </a:spcAft>
            </a:pPr>
            <a:r>
              <a:rPr lang="en-AU" sz="2000" dirty="0">
                <a:solidFill>
                  <a:srgbClr val="2B5566"/>
                </a:solidFill>
              </a:rPr>
              <a:t>Trainer’s contact for inquiries</a:t>
            </a:r>
            <a:br>
              <a:rPr lang="en-AU" sz="2000" dirty="0">
                <a:solidFill>
                  <a:srgbClr val="2B5566"/>
                </a:solidFill>
              </a:rPr>
            </a:br>
            <a:endParaRPr lang="en-AU" sz="2000" dirty="0">
              <a:solidFill>
                <a:srgbClr val="2B5566"/>
              </a:solidFill>
            </a:endParaRPr>
          </a:p>
          <a:p>
            <a:pPr lvl="0">
              <a:spcBef>
                <a:spcPts val="600"/>
              </a:spcBef>
              <a:spcAft>
                <a:spcPts val="600"/>
              </a:spcAft>
            </a:pPr>
            <a:r>
              <a:rPr lang="en-AU" sz="2000" b="1" dirty="0">
                <a:solidFill>
                  <a:srgbClr val="2B5566"/>
                </a:solidFill>
              </a:rPr>
              <a:t>What is next?</a:t>
            </a:r>
          </a:p>
          <a:p>
            <a:pPr lvl="0">
              <a:spcBef>
                <a:spcPts val="600"/>
              </a:spcBef>
              <a:spcAft>
                <a:spcPts val="600"/>
              </a:spcAft>
            </a:pPr>
            <a:r>
              <a:rPr lang="en-AU" sz="2000" dirty="0">
                <a:solidFill>
                  <a:srgbClr val="2B5566"/>
                </a:solidFill>
              </a:rPr>
              <a:t>Training feedback survey </a:t>
            </a:r>
          </a:p>
          <a:p>
            <a:pPr lvl="0">
              <a:spcBef>
                <a:spcPts val="600"/>
              </a:spcBef>
              <a:spcAft>
                <a:spcPts val="600"/>
              </a:spcAft>
            </a:pPr>
            <a:r>
              <a:rPr lang="en-AU" sz="2000" dirty="0">
                <a:solidFill>
                  <a:srgbClr val="2B5566"/>
                </a:solidFill>
              </a:rPr>
              <a:t>Need of practising! Reinforce the go-live date for your organisation </a:t>
            </a:r>
            <a:endParaRPr lang="en-AU" sz="2400" dirty="0">
              <a:solidFill>
                <a:srgbClr val="2B5566"/>
              </a:solidFill>
            </a:endParaRPr>
          </a:p>
        </p:txBody>
      </p:sp>
      <p:pic>
        <p:nvPicPr>
          <p:cNvPr id="6" name="Picture 5" descr="A screenshot of a chat&#10;&#10;Description automatically generated">
            <a:extLst>
              <a:ext uri="{FF2B5EF4-FFF2-40B4-BE49-F238E27FC236}">
                <a16:creationId xmlns:a16="http://schemas.microsoft.com/office/drawing/2014/main" id="{0B076787-26F7-8BD4-DE98-A9BA8FD24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709" y="1663908"/>
            <a:ext cx="5685941" cy="3790627"/>
          </a:xfrm>
          <a:prstGeom prst="rect">
            <a:avLst/>
          </a:prstGeom>
        </p:spPr>
      </p:pic>
    </p:spTree>
    <p:custDataLst>
      <p:tags r:id="rId1"/>
    </p:custDataLst>
    <p:extLst>
      <p:ext uri="{BB962C8B-B14F-4D97-AF65-F5344CB8AC3E}">
        <p14:creationId xmlns:p14="http://schemas.microsoft.com/office/powerpoint/2010/main" val="81727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9228" y="2633494"/>
            <a:ext cx="5382800" cy="1446550"/>
          </a:xfrm>
          <a:prstGeom prst="rect">
            <a:avLst/>
          </a:prstGeom>
        </p:spPr>
        <p:txBody>
          <a:bodyPr wrap="square">
            <a:spAutoFit/>
          </a:bodyPr>
          <a:lstStyle/>
          <a:p>
            <a:pPr algn="ctr"/>
            <a:r>
              <a:rPr lang="en-AU" sz="4400" dirty="0">
                <a:solidFill>
                  <a:srgbClr val="2B5566"/>
                </a:solidFill>
              </a:rPr>
              <a:t>Post </a:t>
            </a:r>
          </a:p>
          <a:p>
            <a:pPr algn="ctr"/>
            <a:r>
              <a:rPr lang="en-AU" sz="4400" dirty="0">
                <a:solidFill>
                  <a:srgbClr val="2B5566"/>
                </a:solidFill>
              </a:rPr>
              <a:t>End User Training</a:t>
            </a:r>
            <a:endParaRPr lang="en-AU" sz="2800" dirty="0">
              <a:solidFill>
                <a:srgbClr val="2B5566"/>
              </a:solidFill>
            </a:endParaRPr>
          </a:p>
        </p:txBody>
      </p:sp>
    </p:spTree>
    <p:custDataLst>
      <p:tags r:id="rId1"/>
    </p:custDataLst>
    <p:extLst>
      <p:ext uri="{BB962C8B-B14F-4D97-AF65-F5344CB8AC3E}">
        <p14:creationId xmlns:p14="http://schemas.microsoft.com/office/powerpoint/2010/main" val="347741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After the First Training Session</a:t>
            </a:r>
          </a:p>
        </p:txBody>
      </p:sp>
      <p:sp>
        <p:nvSpPr>
          <p:cNvPr id="8" name="TextBox 7"/>
          <p:cNvSpPr txBox="1"/>
          <p:nvPr/>
        </p:nvSpPr>
        <p:spPr>
          <a:xfrm>
            <a:off x="1139329" y="1576558"/>
            <a:ext cx="10273179" cy="2385268"/>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en-AU" sz="2000" dirty="0">
                <a:solidFill>
                  <a:srgbClr val="2B5566"/>
                </a:solidFill>
              </a:rPr>
              <a:t>Send the post training survey 2 days after the training session.  Allow participants 5 days to complete the survey.</a:t>
            </a:r>
          </a:p>
          <a:p>
            <a:pPr marL="342900" lvl="0" indent="-342900">
              <a:spcBef>
                <a:spcPts val="600"/>
              </a:spcBef>
              <a:spcAft>
                <a:spcPts val="600"/>
              </a:spcAft>
              <a:buFont typeface="Arial" panose="020B0604020202020204" pitchFamily="34" charset="0"/>
              <a:buChar char="•"/>
            </a:pPr>
            <a:r>
              <a:rPr lang="en-AU" sz="2000" dirty="0">
                <a:solidFill>
                  <a:srgbClr val="2B5566"/>
                </a:solidFill>
              </a:rPr>
              <a:t>If as part of the survey response the participant identifies the need for further training, book a further session and offer to others.</a:t>
            </a:r>
          </a:p>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marL="342900" indent="-342900">
              <a:buFont typeface="Arial" panose="020B0604020202020204" pitchFamily="34" charset="0"/>
              <a:buChar char="•"/>
            </a:pPr>
            <a:endParaRPr lang="en-AU" sz="2400" dirty="0">
              <a:solidFill>
                <a:srgbClr val="2B5566"/>
              </a:solidFill>
            </a:endParaRPr>
          </a:p>
        </p:txBody>
      </p:sp>
      <p:sp>
        <p:nvSpPr>
          <p:cNvPr id="4" name="TextBox 3">
            <a:extLst>
              <a:ext uri="{FF2B5EF4-FFF2-40B4-BE49-F238E27FC236}">
                <a16:creationId xmlns:a16="http://schemas.microsoft.com/office/drawing/2014/main" id="{668F8DF3-54E4-FF06-992E-66E24CB8BD83}"/>
              </a:ext>
            </a:extLst>
          </p:cNvPr>
          <p:cNvSpPr txBox="1"/>
          <p:nvPr/>
        </p:nvSpPr>
        <p:spPr>
          <a:xfrm>
            <a:off x="1139328" y="3811924"/>
            <a:ext cx="10273179" cy="2231380"/>
          </a:xfrm>
          <a:prstGeom prst="rect">
            <a:avLst/>
          </a:prstGeom>
          <a:noFill/>
        </p:spPr>
        <p:txBody>
          <a:bodyPr wrap="square" rtlCol="0">
            <a:spAutoFit/>
          </a:bodyPr>
          <a:lstStyle/>
          <a:p>
            <a:pPr lvl="0">
              <a:spcBef>
                <a:spcPts val="600"/>
              </a:spcBef>
              <a:spcAft>
                <a:spcPts val="600"/>
              </a:spcAft>
            </a:pPr>
            <a:r>
              <a:rPr lang="en-AU" sz="2000" dirty="0">
                <a:solidFill>
                  <a:srgbClr val="2B5566"/>
                </a:solidFill>
              </a:rPr>
              <a:t>And don’t hesitate to let us know if you need our help to: </a:t>
            </a:r>
          </a:p>
          <a:p>
            <a:pPr marL="342900" lvl="0" indent="-342900">
              <a:spcBef>
                <a:spcPts val="600"/>
              </a:spcBef>
              <a:spcAft>
                <a:spcPts val="600"/>
              </a:spcAft>
              <a:buFont typeface="Arial" panose="020B0604020202020204" pitchFamily="34" charset="0"/>
              <a:buChar char="•"/>
            </a:pPr>
            <a:r>
              <a:rPr lang="en-AU" sz="2000" dirty="0">
                <a:solidFill>
                  <a:srgbClr val="2B5566"/>
                </a:solidFill>
              </a:rPr>
              <a:t>Review / refine customised training materials </a:t>
            </a:r>
          </a:p>
          <a:p>
            <a:pPr marL="342900" lvl="0" indent="-342900">
              <a:spcBef>
                <a:spcPts val="600"/>
              </a:spcBef>
              <a:spcAft>
                <a:spcPts val="600"/>
              </a:spcAft>
              <a:buFont typeface="Arial" panose="020B0604020202020204" pitchFamily="34" charset="0"/>
              <a:buChar char="•"/>
            </a:pPr>
            <a:r>
              <a:rPr lang="en-AU" sz="2000" dirty="0">
                <a:solidFill>
                  <a:srgbClr val="2B5566"/>
                </a:solidFill>
              </a:rPr>
              <a:t>Review and discuss feedback from the users</a:t>
            </a:r>
          </a:p>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marL="342900" indent="-342900">
              <a:buFont typeface="Arial" panose="020B0604020202020204" pitchFamily="34" charset="0"/>
              <a:buChar char="•"/>
            </a:pPr>
            <a:endParaRPr lang="en-AU" sz="2400" dirty="0">
              <a:solidFill>
                <a:srgbClr val="2B5566"/>
              </a:solidFill>
            </a:endParaRPr>
          </a:p>
        </p:txBody>
      </p:sp>
      <p:pic>
        <p:nvPicPr>
          <p:cNvPr id="5" name="Picture 4">
            <a:extLst>
              <a:ext uri="{FF2B5EF4-FFF2-40B4-BE49-F238E27FC236}">
                <a16:creationId xmlns:a16="http://schemas.microsoft.com/office/drawing/2014/main" id="{D7DA7B06-35AF-9A75-CC0A-1B1B69850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601" y="3429000"/>
            <a:ext cx="3778906" cy="2519271"/>
          </a:xfrm>
          <a:prstGeom prst="rect">
            <a:avLst/>
          </a:prstGeom>
        </p:spPr>
      </p:pic>
    </p:spTree>
    <p:custDataLst>
      <p:tags r:id="rId1"/>
    </p:custDataLst>
    <p:extLst>
      <p:ext uri="{BB962C8B-B14F-4D97-AF65-F5344CB8AC3E}">
        <p14:creationId xmlns:p14="http://schemas.microsoft.com/office/powerpoint/2010/main" val="289565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Before the next training session</a:t>
            </a:r>
          </a:p>
        </p:txBody>
      </p:sp>
      <p:sp>
        <p:nvSpPr>
          <p:cNvPr id="3" name="TextBox 2"/>
          <p:cNvSpPr txBox="1"/>
          <p:nvPr/>
        </p:nvSpPr>
        <p:spPr>
          <a:xfrm>
            <a:off x="1345447" y="1563750"/>
            <a:ext cx="5367701" cy="4385816"/>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en-AU" sz="2000" dirty="0">
                <a:solidFill>
                  <a:srgbClr val="2B5566"/>
                </a:solidFill>
              </a:rPr>
              <a:t>Familiarise yourself with the Train The Trainer materials </a:t>
            </a:r>
          </a:p>
          <a:p>
            <a:pPr marL="342900" lvl="0" indent="-342900">
              <a:spcBef>
                <a:spcPts val="600"/>
              </a:spcBef>
              <a:spcAft>
                <a:spcPts val="600"/>
              </a:spcAft>
              <a:buFont typeface="Arial" panose="020B0604020202020204" pitchFamily="34" charset="0"/>
              <a:buChar char="•"/>
            </a:pPr>
            <a:r>
              <a:rPr lang="en-AU" sz="2000" dirty="0">
                <a:solidFill>
                  <a:srgbClr val="2B5566"/>
                </a:solidFill>
              </a:rPr>
              <a:t>Review the training curriculum</a:t>
            </a:r>
          </a:p>
          <a:p>
            <a:pPr marL="342900" lvl="0" indent="-342900">
              <a:spcBef>
                <a:spcPts val="600"/>
              </a:spcBef>
              <a:spcAft>
                <a:spcPts val="600"/>
              </a:spcAft>
              <a:buFont typeface="Arial" panose="020B0604020202020204" pitchFamily="34" charset="0"/>
              <a:buChar char="•"/>
            </a:pPr>
            <a:r>
              <a:rPr lang="en-AU" sz="2000" dirty="0">
                <a:solidFill>
                  <a:srgbClr val="2B5566"/>
                </a:solidFill>
              </a:rPr>
              <a:t>Familiarise yourself with the training needs analysis and training delivery plan </a:t>
            </a:r>
          </a:p>
          <a:p>
            <a:pPr marL="342900" lvl="0" indent="-342900">
              <a:spcBef>
                <a:spcPts val="600"/>
              </a:spcBef>
              <a:spcAft>
                <a:spcPts val="600"/>
              </a:spcAft>
              <a:buFont typeface="Arial" panose="020B0604020202020204" pitchFamily="34" charset="0"/>
              <a:buChar char="•"/>
            </a:pPr>
            <a:r>
              <a:rPr lang="en-AU" sz="2000" dirty="0">
                <a:solidFill>
                  <a:srgbClr val="2B5566"/>
                </a:solidFill>
              </a:rPr>
              <a:t>Run through applications in PlanBuild demo environment to familiarise yourself with the navigation</a:t>
            </a:r>
          </a:p>
          <a:p>
            <a:pPr lvl="0">
              <a:spcBef>
                <a:spcPts val="600"/>
              </a:spcBef>
              <a:spcAft>
                <a:spcPts val="600"/>
              </a:spcAft>
            </a:pP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marL="342900" indent="-342900">
              <a:buFont typeface="Arial" panose="020B0604020202020204" pitchFamily="34" charset="0"/>
              <a:buChar char="•"/>
            </a:pPr>
            <a:endParaRPr lang="en-AU" sz="2400" dirty="0">
              <a:solidFill>
                <a:srgbClr val="2B5566"/>
              </a:solidFill>
            </a:endParaRPr>
          </a:p>
        </p:txBody>
      </p:sp>
      <p:pic>
        <p:nvPicPr>
          <p:cNvPr id="4" name="Picture 3">
            <a:extLst>
              <a:ext uri="{FF2B5EF4-FFF2-40B4-BE49-F238E27FC236}">
                <a16:creationId xmlns:a16="http://schemas.microsoft.com/office/drawing/2014/main" id="{3B72E7A2-4928-79EB-1A26-3B5FA882E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972" y="2493976"/>
            <a:ext cx="3560581" cy="2373721"/>
          </a:xfrm>
          <a:prstGeom prst="rect">
            <a:avLst/>
          </a:prstGeom>
        </p:spPr>
      </p:pic>
    </p:spTree>
    <p:custDataLst>
      <p:tags r:id="rId1"/>
    </p:custDataLst>
    <p:extLst>
      <p:ext uri="{BB962C8B-B14F-4D97-AF65-F5344CB8AC3E}">
        <p14:creationId xmlns:p14="http://schemas.microsoft.com/office/powerpoint/2010/main" val="544904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23CEE0-E404-FD63-C758-2A870AC0B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960" y="1563511"/>
            <a:ext cx="6140842" cy="4093895"/>
          </a:xfrm>
          <a:prstGeom prst="rect">
            <a:avLst/>
          </a:prstGeom>
        </p:spPr>
      </p:pic>
      <p:sp>
        <p:nvSpPr>
          <p:cNvPr id="5" name="Title 1">
            <a:extLst>
              <a:ext uri="{FF2B5EF4-FFF2-40B4-BE49-F238E27FC236}">
                <a16:creationId xmlns:a16="http://schemas.microsoft.com/office/drawing/2014/main" id="{15DE34F1-E8C2-9FEF-5474-9D40209F20F9}"/>
              </a:ext>
            </a:extLst>
          </p:cNvPr>
          <p:cNvSpPr txBox="1">
            <a:spLocks/>
          </p:cNvSpPr>
          <p:nvPr/>
        </p:nvSpPr>
        <p:spPr>
          <a:xfrm>
            <a:off x="634581" y="329883"/>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sz="2800" dirty="0"/>
              <a:t>Questions?</a:t>
            </a:r>
          </a:p>
        </p:txBody>
      </p:sp>
    </p:spTree>
    <p:custDataLst>
      <p:tags r:id="rId1"/>
    </p:custDataLst>
    <p:extLst>
      <p:ext uri="{BB962C8B-B14F-4D97-AF65-F5344CB8AC3E}">
        <p14:creationId xmlns:p14="http://schemas.microsoft.com/office/powerpoint/2010/main" val="378202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t>We are here to help. </a:t>
            </a:r>
          </a:p>
        </p:txBody>
      </p:sp>
      <p:sp>
        <p:nvSpPr>
          <p:cNvPr id="7" name="Rectangle 6">
            <a:extLst>
              <a:ext uri="{FF2B5EF4-FFF2-40B4-BE49-F238E27FC236}">
                <a16:creationId xmlns:a16="http://schemas.microsoft.com/office/drawing/2014/main" id="{6810BFC5-755C-7DE3-143F-4694C4DF3719}"/>
              </a:ext>
            </a:extLst>
          </p:cNvPr>
          <p:cNvSpPr/>
          <p:nvPr/>
        </p:nvSpPr>
        <p:spPr>
          <a:xfrm>
            <a:off x="706411" y="1731018"/>
            <a:ext cx="11049001" cy="4318078"/>
          </a:xfrm>
          <a:prstGeom prst="rect">
            <a:avLst/>
          </a:prstGeom>
          <a:noFill/>
          <a:ln>
            <a:noFill/>
          </a:ln>
        </p:spPr>
      </p:sp>
      <p:sp>
        <p:nvSpPr>
          <p:cNvPr id="9" name="Rectangle 8" descr="Handshake outline">
            <a:extLst>
              <a:ext uri="{FF2B5EF4-FFF2-40B4-BE49-F238E27FC236}">
                <a16:creationId xmlns:a16="http://schemas.microsoft.com/office/drawing/2014/main" id="{3CB0FC73-B211-6F5E-1B71-6F3E772291BF}"/>
              </a:ext>
            </a:extLst>
          </p:cNvPr>
          <p:cNvSpPr/>
          <p:nvPr/>
        </p:nvSpPr>
        <p:spPr>
          <a:xfrm>
            <a:off x="1383180" y="1992133"/>
            <a:ext cx="630000" cy="630000"/>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solidFill>
              <a:srgbClr val="2B5566"/>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en-AU" dirty="0"/>
          </a:p>
        </p:txBody>
      </p:sp>
      <p:sp>
        <p:nvSpPr>
          <p:cNvPr id="10" name="Freeform: Shape 9">
            <a:extLst>
              <a:ext uri="{FF2B5EF4-FFF2-40B4-BE49-F238E27FC236}">
                <a16:creationId xmlns:a16="http://schemas.microsoft.com/office/drawing/2014/main" id="{599063D9-F70A-E67B-DDE2-C51B575EB8F2}"/>
              </a:ext>
            </a:extLst>
          </p:cNvPr>
          <p:cNvSpPr/>
          <p:nvPr/>
        </p:nvSpPr>
        <p:spPr>
          <a:xfrm>
            <a:off x="799738" y="2767108"/>
            <a:ext cx="1800000" cy="2193616"/>
          </a:xfrm>
          <a:custGeom>
            <a:avLst/>
            <a:gdLst>
              <a:gd name="connsiteX0" fmla="*/ 0 w 1800000"/>
              <a:gd name="connsiteY0" fmla="*/ 0 h 2193616"/>
              <a:gd name="connsiteX1" fmla="*/ 1800000 w 1800000"/>
              <a:gd name="connsiteY1" fmla="*/ 0 h 2193616"/>
              <a:gd name="connsiteX2" fmla="*/ 1800000 w 1800000"/>
              <a:gd name="connsiteY2" fmla="*/ 2193616 h 2193616"/>
              <a:gd name="connsiteX3" fmla="*/ 0 w 1800000"/>
              <a:gd name="connsiteY3" fmla="*/ 2193616 h 2193616"/>
              <a:gd name="connsiteX4" fmla="*/ 0 w 1800000"/>
              <a:gd name="connsiteY4" fmla="*/ 0 h 219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93616">
                <a:moveTo>
                  <a:pt x="0" y="0"/>
                </a:moveTo>
                <a:lnTo>
                  <a:pt x="1800000" y="0"/>
                </a:lnTo>
                <a:lnTo>
                  <a:pt x="1800000" y="2193616"/>
                </a:lnTo>
                <a:lnTo>
                  <a:pt x="0" y="2193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533400">
              <a:spcBef>
                <a:spcPct val="0"/>
              </a:spcBef>
              <a:spcAft>
                <a:spcPct val="35000"/>
              </a:spcAft>
              <a:defRPr cap="all"/>
            </a:pPr>
            <a:r>
              <a:rPr lang="en-US" b="1" cap="none" dirty="0">
                <a:solidFill>
                  <a:srgbClr val="2B5566"/>
                </a:solidFill>
              </a:rPr>
              <a:t>Training preparation</a:t>
            </a:r>
            <a:endParaRPr lang="en-US" strike="noStrike" kern="1200" cap="none" dirty="0">
              <a:solidFill>
                <a:srgbClr val="2B5566"/>
              </a:solidFill>
              <a:latin typeface="Gill Sans MT"/>
              <a:ea typeface="+mn-ea"/>
              <a:cs typeface="+mn-cs"/>
            </a:endParaRP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200" strike="noStrike" kern="1200" cap="none" dirty="0">
                <a:solidFill>
                  <a:srgbClr val="2B5566"/>
                </a:solidFill>
                <a:latin typeface="Gill Sans MT"/>
                <a:ea typeface="+mn-ea"/>
                <a:cs typeface="+mn-cs"/>
              </a:rPr>
              <a:t>  Identify trainers in your </a:t>
            </a:r>
            <a:r>
              <a:rPr lang="en-US" sz="1200" strike="noStrike" kern="1200" cap="none" dirty="0" err="1">
                <a:solidFill>
                  <a:srgbClr val="2B5566"/>
                </a:solidFill>
                <a:latin typeface="Gill Sans MT"/>
                <a:ea typeface="+mn-ea"/>
                <a:cs typeface="+mn-cs"/>
              </a:rPr>
              <a:t>organisation</a:t>
            </a:r>
            <a:endParaRPr lang="en-US" sz="1200" dirty="0">
              <a:solidFill>
                <a:srgbClr val="2B5566"/>
              </a:solidFill>
              <a:latin typeface="Gill Sans MT"/>
            </a:endParaRP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200" strike="noStrike" kern="1200" cap="none" dirty="0">
                <a:solidFill>
                  <a:srgbClr val="2B5566"/>
                </a:solidFill>
                <a:latin typeface="Gill Sans MT"/>
                <a:ea typeface="+mn-ea"/>
                <a:cs typeface="+mn-cs"/>
              </a:rPr>
              <a:t>Support trainers in conducting Training Needs Analysis </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200" strike="noStrike" kern="1200" cap="none" dirty="0">
                <a:solidFill>
                  <a:srgbClr val="2B5566"/>
                </a:solidFill>
                <a:latin typeface="Gill Sans MT"/>
                <a:ea typeface="+mn-ea"/>
                <a:cs typeface="+mn-cs"/>
              </a:rPr>
              <a:t>Support development of training delivery plan for your </a:t>
            </a:r>
            <a:r>
              <a:rPr lang="en-US" sz="1200" strike="noStrike" kern="1200" cap="none" dirty="0" err="1">
                <a:solidFill>
                  <a:srgbClr val="2B5566"/>
                </a:solidFill>
                <a:latin typeface="Gill Sans MT"/>
                <a:ea typeface="+mn-ea"/>
                <a:cs typeface="+mn-cs"/>
              </a:rPr>
              <a:t>orgnaisation</a:t>
            </a:r>
            <a:endParaRPr lang="en-US" sz="1200" b="1" kern="1200" cap="none" dirty="0">
              <a:solidFill>
                <a:srgbClr val="2B5566"/>
              </a:solidFill>
            </a:endParaRPr>
          </a:p>
        </p:txBody>
      </p:sp>
      <p:sp>
        <p:nvSpPr>
          <p:cNvPr id="12" name="Rectangle 11" descr="Open book outline">
            <a:extLst>
              <a:ext uri="{FF2B5EF4-FFF2-40B4-BE49-F238E27FC236}">
                <a16:creationId xmlns:a16="http://schemas.microsoft.com/office/drawing/2014/main" id="{2ED4A715-DE3F-D68A-66B0-474259F128DD}"/>
              </a:ext>
            </a:extLst>
          </p:cNvPr>
          <p:cNvSpPr/>
          <p:nvPr/>
        </p:nvSpPr>
        <p:spPr>
          <a:xfrm>
            <a:off x="3542767" y="1513660"/>
            <a:ext cx="630000" cy="63000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rgbClr val="2B5566"/>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A35EA5B7-34EB-3EA9-A240-3956AAD8D03A}"/>
              </a:ext>
            </a:extLst>
          </p:cNvPr>
          <p:cNvSpPr/>
          <p:nvPr/>
        </p:nvSpPr>
        <p:spPr>
          <a:xfrm>
            <a:off x="2907192" y="2355083"/>
            <a:ext cx="1925657" cy="2193616"/>
          </a:xfrm>
          <a:custGeom>
            <a:avLst/>
            <a:gdLst>
              <a:gd name="connsiteX0" fmla="*/ 0 w 1800000"/>
              <a:gd name="connsiteY0" fmla="*/ 0 h 2193616"/>
              <a:gd name="connsiteX1" fmla="*/ 1800000 w 1800000"/>
              <a:gd name="connsiteY1" fmla="*/ 0 h 2193616"/>
              <a:gd name="connsiteX2" fmla="*/ 1800000 w 1800000"/>
              <a:gd name="connsiteY2" fmla="*/ 2193616 h 2193616"/>
              <a:gd name="connsiteX3" fmla="*/ 0 w 1800000"/>
              <a:gd name="connsiteY3" fmla="*/ 2193616 h 2193616"/>
              <a:gd name="connsiteX4" fmla="*/ 0 w 1800000"/>
              <a:gd name="connsiteY4" fmla="*/ 0 h 219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93616">
                <a:moveTo>
                  <a:pt x="0" y="0"/>
                </a:moveTo>
                <a:lnTo>
                  <a:pt x="1800000" y="0"/>
                </a:lnTo>
                <a:lnTo>
                  <a:pt x="1800000" y="2193616"/>
                </a:lnTo>
                <a:lnTo>
                  <a:pt x="0" y="2193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b="1" kern="1200" cap="none" dirty="0">
                <a:solidFill>
                  <a:srgbClr val="2B5566"/>
                </a:solidFill>
                <a:latin typeface="+mn-lt"/>
              </a:rPr>
              <a:t>Training materials</a:t>
            </a:r>
            <a:endParaRPr lang="en-US" dirty="0">
              <a:solidFill>
                <a:srgbClr val="2B5566"/>
              </a:solidFill>
            </a:endParaRP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strike="noStrike" kern="1200" cap="none" dirty="0">
                <a:solidFill>
                  <a:srgbClr val="2B5566"/>
                </a:solidFill>
                <a:latin typeface="+mn-lt"/>
                <a:ea typeface="+mn-ea"/>
                <a:cs typeface="+mn-cs"/>
              </a:rPr>
              <a:t>Provide Trainers generic training materials</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b="0" strike="noStrike" kern="1200" cap="none" dirty="0" err="1">
                <a:solidFill>
                  <a:srgbClr val="2B5566"/>
                </a:solidFill>
                <a:latin typeface="+mn-lt"/>
                <a:ea typeface="+mn-ea"/>
                <a:cs typeface="+mn-cs"/>
              </a:rPr>
              <a:t>Familiarise</a:t>
            </a:r>
            <a:r>
              <a:rPr lang="en-US" sz="1100" b="0" strike="noStrike" kern="1200" cap="none" dirty="0">
                <a:solidFill>
                  <a:srgbClr val="2B5566"/>
                </a:solidFill>
                <a:latin typeface="+mn-lt"/>
                <a:ea typeface="+mn-ea"/>
                <a:cs typeface="+mn-cs"/>
              </a:rPr>
              <a:t> Trainers with training materials</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b="0" strike="noStrike" kern="1200" cap="none" dirty="0">
                <a:solidFill>
                  <a:srgbClr val="2B5566"/>
                </a:solidFill>
                <a:latin typeface="+mn-lt"/>
                <a:ea typeface="+mn-ea"/>
                <a:cs typeface="+mn-cs"/>
              </a:rPr>
              <a:t>Support and quality review of your </a:t>
            </a:r>
            <a:r>
              <a:rPr lang="en-US" sz="1100" b="0" strike="noStrike" kern="1200" cap="none" dirty="0" err="1">
                <a:solidFill>
                  <a:srgbClr val="2B5566"/>
                </a:solidFill>
                <a:latin typeface="+mn-lt"/>
                <a:ea typeface="+mn-ea"/>
                <a:cs typeface="+mn-cs"/>
              </a:rPr>
              <a:t>customised</a:t>
            </a:r>
            <a:r>
              <a:rPr lang="en-US" sz="1100" b="0" strike="noStrike" kern="1200" cap="none" dirty="0">
                <a:solidFill>
                  <a:srgbClr val="2B5566"/>
                </a:solidFill>
                <a:latin typeface="+mn-lt"/>
                <a:ea typeface="+mn-ea"/>
                <a:cs typeface="+mn-cs"/>
              </a:rPr>
              <a:t> training materials - if required. </a:t>
            </a:r>
            <a:endParaRPr lang="en-GB" sz="1100" b="1" kern="1200" cap="none" dirty="0">
              <a:solidFill>
                <a:srgbClr val="2B5566"/>
              </a:solidFill>
              <a:latin typeface="+mn-lt"/>
            </a:endParaRPr>
          </a:p>
        </p:txBody>
      </p:sp>
      <p:sp>
        <p:nvSpPr>
          <p:cNvPr id="15" name="Rectangle 14">
            <a:extLst>
              <a:ext uri="{FF2B5EF4-FFF2-40B4-BE49-F238E27FC236}">
                <a16:creationId xmlns:a16="http://schemas.microsoft.com/office/drawing/2014/main" id="{BC50DCAA-850E-B0CF-E655-39659CA538E1}"/>
              </a:ext>
            </a:extLst>
          </p:cNvPr>
          <p:cNvSpPr/>
          <p:nvPr/>
        </p:nvSpPr>
        <p:spPr>
          <a:xfrm>
            <a:off x="5781000" y="2001484"/>
            <a:ext cx="630000" cy="63000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rgbClr val="2B5566"/>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3D3AAEE1-722F-CBB8-9E9C-FAA78F9C807B}"/>
              </a:ext>
            </a:extLst>
          </p:cNvPr>
          <p:cNvSpPr/>
          <p:nvPr/>
        </p:nvSpPr>
        <p:spPr>
          <a:xfrm>
            <a:off x="5196000" y="2767108"/>
            <a:ext cx="1986652" cy="2193616"/>
          </a:xfrm>
          <a:custGeom>
            <a:avLst/>
            <a:gdLst>
              <a:gd name="connsiteX0" fmla="*/ 0 w 1800000"/>
              <a:gd name="connsiteY0" fmla="*/ 0 h 2193616"/>
              <a:gd name="connsiteX1" fmla="*/ 1800000 w 1800000"/>
              <a:gd name="connsiteY1" fmla="*/ 0 h 2193616"/>
              <a:gd name="connsiteX2" fmla="*/ 1800000 w 1800000"/>
              <a:gd name="connsiteY2" fmla="*/ 2193616 h 2193616"/>
              <a:gd name="connsiteX3" fmla="*/ 0 w 1800000"/>
              <a:gd name="connsiteY3" fmla="*/ 2193616 h 2193616"/>
              <a:gd name="connsiteX4" fmla="*/ 0 w 1800000"/>
              <a:gd name="connsiteY4" fmla="*/ 0 h 219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93616">
                <a:moveTo>
                  <a:pt x="0" y="0"/>
                </a:moveTo>
                <a:lnTo>
                  <a:pt x="1800000" y="0"/>
                </a:lnTo>
                <a:lnTo>
                  <a:pt x="1800000" y="2193616"/>
                </a:lnTo>
                <a:lnTo>
                  <a:pt x="0" y="2193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b="1" kern="1200" cap="none" dirty="0">
                <a:solidFill>
                  <a:srgbClr val="2B5566"/>
                </a:solidFill>
              </a:rPr>
              <a:t>Train-the-Trainer</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b="0" strike="noStrike" kern="1200" cap="none" dirty="0">
                <a:solidFill>
                  <a:srgbClr val="2B5566"/>
                </a:solidFill>
                <a:latin typeface="Gill Sans MT"/>
                <a:ea typeface="+mn-ea"/>
                <a:cs typeface="+mn-cs"/>
              </a:rPr>
              <a:t>PlanBuild ‘subject matter training’ with trainers</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b="0" strike="noStrike" kern="1200" cap="none" dirty="0">
                <a:solidFill>
                  <a:srgbClr val="2B5566"/>
                </a:solidFill>
                <a:latin typeface="Gill Sans MT"/>
                <a:ea typeface="+mn-ea"/>
                <a:cs typeface="+mn-cs"/>
              </a:rPr>
              <a:t>Conduct ‘Train the Trainer’ sessions with trainers</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b="0" strike="noStrike" kern="1200" cap="none" dirty="0">
                <a:solidFill>
                  <a:srgbClr val="2B5566"/>
                </a:solidFill>
                <a:latin typeface="Gill Sans MT"/>
                <a:ea typeface="+mn-ea"/>
                <a:cs typeface="+mn-cs"/>
              </a:rPr>
              <a:t>Support training ‘practice’ sessions with trainers - if required.</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US" sz="1100" b="0" strike="noStrike" kern="1200" cap="none" dirty="0">
                <a:solidFill>
                  <a:srgbClr val="2B5566"/>
                </a:solidFill>
                <a:latin typeface="Gill Sans MT"/>
                <a:ea typeface="+mn-ea"/>
                <a:cs typeface="+mn-cs"/>
              </a:rPr>
              <a:t>FAQs and training experiences sharing</a:t>
            </a:r>
            <a:endParaRPr lang="en-US" sz="1200" b="1" kern="1200" cap="none" dirty="0">
              <a:solidFill>
                <a:srgbClr val="2B5566"/>
              </a:solidFill>
            </a:endParaRPr>
          </a:p>
        </p:txBody>
      </p:sp>
      <p:sp>
        <p:nvSpPr>
          <p:cNvPr id="18" name="Rectangle 17" descr="Questions outline">
            <a:extLst>
              <a:ext uri="{FF2B5EF4-FFF2-40B4-BE49-F238E27FC236}">
                <a16:creationId xmlns:a16="http://schemas.microsoft.com/office/drawing/2014/main" id="{8F8FF9D7-703A-EEBE-47D4-AE05A336D17D}"/>
              </a:ext>
            </a:extLst>
          </p:cNvPr>
          <p:cNvSpPr/>
          <p:nvPr/>
        </p:nvSpPr>
        <p:spPr>
          <a:xfrm>
            <a:off x="7924349" y="1513660"/>
            <a:ext cx="630000" cy="630000"/>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solidFill>
              <a:srgbClr val="2B5566"/>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CD4A0AB7-9EA5-2D25-1694-B119C9283D36}"/>
              </a:ext>
            </a:extLst>
          </p:cNvPr>
          <p:cNvSpPr/>
          <p:nvPr/>
        </p:nvSpPr>
        <p:spPr>
          <a:xfrm>
            <a:off x="7429111" y="2355083"/>
            <a:ext cx="1800000" cy="2193616"/>
          </a:xfrm>
          <a:custGeom>
            <a:avLst/>
            <a:gdLst>
              <a:gd name="connsiteX0" fmla="*/ 0 w 1800000"/>
              <a:gd name="connsiteY0" fmla="*/ 0 h 2193616"/>
              <a:gd name="connsiteX1" fmla="*/ 1800000 w 1800000"/>
              <a:gd name="connsiteY1" fmla="*/ 0 h 2193616"/>
              <a:gd name="connsiteX2" fmla="*/ 1800000 w 1800000"/>
              <a:gd name="connsiteY2" fmla="*/ 2193616 h 2193616"/>
              <a:gd name="connsiteX3" fmla="*/ 0 w 1800000"/>
              <a:gd name="connsiteY3" fmla="*/ 2193616 h 2193616"/>
              <a:gd name="connsiteX4" fmla="*/ 0 w 1800000"/>
              <a:gd name="connsiteY4" fmla="*/ 0 h 219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93616">
                <a:moveTo>
                  <a:pt x="0" y="0"/>
                </a:moveTo>
                <a:lnTo>
                  <a:pt x="1800000" y="0"/>
                </a:lnTo>
                <a:lnTo>
                  <a:pt x="1800000" y="2193616"/>
                </a:lnTo>
                <a:lnTo>
                  <a:pt x="0" y="2193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b="1" kern="1200" cap="none" dirty="0">
                <a:solidFill>
                  <a:srgbClr val="2B5566"/>
                </a:solidFill>
              </a:rPr>
              <a:t>Training support</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AU" sz="1200" dirty="0">
                <a:solidFill>
                  <a:srgbClr val="2B5566"/>
                </a:solidFill>
                <a:latin typeface="Gill Sans MT"/>
              </a:rPr>
              <a:t>S</a:t>
            </a:r>
            <a:r>
              <a:rPr lang="en-AU" sz="1200" kern="1200" cap="none" dirty="0">
                <a:solidFill>
                  <a:srgbClr val="2B5566"/>
                </a:solidFill>
                <a:latin typeface="Gill Sans MT"/>
                <a:ea typeface="+mn-ea"/>
                <a:cs typeface="+mn-cs"/>
              </a:rPr>
              <a:t>upport trainer readiness pre-training</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AU" sz="1200" kern="1200" cap="none" dirty="0">
                <a:solidFill>
                  <a:srgbClr val="2B5566"/>
                </a:solidFill>
                <a:latin typeface="Gill Sans MT"/>
                <a:ea typeface="+mn-ea"/>
                <a:cs typeface="+mn-cs"/>
              </a:rPr>
              <a:t>Attend end-user training sessions (if required) to support trainers </a:t>
            </a:r>
            <a:endParaRPr lang="en-US" sz="1200" b="0" kern="1200" cap="none" dirty="0">
              <a:solidFill>
                <a:srgbClr val="2B5566"/>
              </a:solidFill>
            </a:endParaRPr>
          </a:p>
        </p:txBody>
      </p:sp>
      <p:sp>
        <p:nvSpPr>
          <p:cNvPr id="21" name="Rectangle 20" descr="Shoe footprints outline">
            <a:extLst>
              <a:ext uri="{FF2B5EF4-FFF2-40B4-BE49-F238E27FC236}">
                <a16:creationId xmlns:a16="http://schemas.microsoft.com/office/drawing/2014/main" id="{A5CED84B-8D36-9F8A-201A-1F2E68848F2B}"/>
              </a:ext>
            </a:extLst>
          </p:cNvPr>
          <p:cNvSpPr/>
          <p:nvPr/>
        </p:nvSpPr>
        <p:spPr>
          <a:xfrm>
            <a:off x="10067698" y="1934063"/>
            <a:ext cx="630000" cy="630000"/>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a:solidFill>
              <a:srgbClr val="2B5566"/>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6FC1F47E-8DF8-E00C-F7A3-15C76E75EFD5}"/>
              </a:ext>
            </a:extLst>
          </p:cNvPr>
          <p:cNvSpPr/>
          <p:nvPr/>
        </p:nvSpPr>
        <p:spPr>
          <a:xfrm>
            <a:off x="9405609" y="2767108"/>
            <a:ext cx="1986653" cy="2535696"/>
          </a:xfrm>
          <a:custGeom>
            <a:avLst/>
            <a:gdLst>
              <a:gd name="connsiteX0" fmla="*/ 0 w 1800000"/>
              <a:gd name="connsiteY0" fmla="*/ 0 h 2193616"/>
              <a:gd name="connsiteX1" fmla="*/ 1800000 w 1800000"/>
              <a:gd name="connsiteY1" fmla="*/ 0 h 2193616"/>
              <a:gd name="connsiteX2" fmla="*/ 1800000 w 1800000"/>
              <a:gd name="connsiteY2" fmla="*/ 2193616 h 2193616"/>
              <a:gd name="connsiteX3" fmla="*/ 0 w 1800000"/>
              <a:gd name="connsiteY3" fmla="*/ 2193616 h 2193616"/>
              <a:gd name="connsiteX4" fmla="*/ 0 w 1800000"/>
              <a:gd name="connsiteY4" fmla="*/ 0 h 219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193616">
                <a:moveTo>
                  <a:pt x="0" y="0"/>
                </a:moveTo>
                <a:lnTo>
                  <a:pt x="1800000" y="0"/>
                </a:lnTo>
                <a:lnTo>
                  <a:pt x="1800000" y="2193616"/>
                </a:lnTo>
                <a:lnTo>
                  <a:pt x="0" y="2193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b="1" kern="1200" cap="none" dirty="0">
                <a:solidFill>
                  <a:srgbClr val="2B5566"/>
                </a:solidFill>
              </a:rPr>
              <a:t>Training follow up</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AU" sz="1200" kern="1200" cap="none" dirty="0">
                <a:solidFill>
                  <a:srgbClr val="2B5566"/>
                </a:solidFill>
                <a:latin typeface="Gill Sans MT"/>
                <a:ea typeface="+mn-ea"/>
                <a:cs typeface="+mn-cs"/>
              </a:rPr>
              <a:t>Conduct ‘post-training’ learnings workshop with Trainers to share feedback</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AU" sz="1200" kern="1200" cap="none" dirty="0">
                <a:solidFill>
                  <a:srgbClr val="2B5566"/>
                </a:solidFill>
                <a:latin typeface="Gill Sans MT"/>
                <a:ea typeface="+mn-ea"/>
                <a:cs typeface="+mn-cs"/>
              </a:rPr>
              <a:t>Refine training materials (if required)</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AU" sz="1200" kern="1200" cap="none" dirty="0">
                <a:solidFill>
                  <a:srgbClr val="2B5566"/>
                </a:solidFill>
                <a:latin typeface="Gill Sans MT"/>
                <a:ea typeface="+mn-ea"/>
                <a:cs typeface="+mn-cs"/>
              </a:rPr>
              <a:t>Deliver follow up ‘trainer’ sessions (if required)</a:t>
            </a:r>
          </a:p>
          <a:p>
            <a:pPr marL="171450" lvl="0" indent="-171450" algn="ctr" defTabSz="533400">
              <a:lnSpc>
                <a:spcPct val="100000"/>
              </a:lnSpc>
              <a:spcBef>
                <a:spcPct val="0"/>
              </a:spcBef>
              <a:spcAft>
                <a:spcPct val="35000"/>
              </a:spcAft>
              <a:buFont typeface="Arial" panose="020B0604020202020204" pitchFamily="34" charset="0"/>
              <a:buChar char="•"/>
              <a:defRPr cap="all"/>
            </a:pPr>
            <a:r>
              <a:rPr lang="en-AU" sz="1200" kern="1200" cap="none" dirty="0">
                <a:solidFill>
                  <a:srgbClr val="2B5566"/>
                </a:solidFill>
                <a:latin typeface="Gill Sans MT"/>
                <a:ea typeface="+mn-ea"/>
                <a:cs typeface="+mn-cs"/>
              </a:rPr>
              <a:t>Support follow up and review feedback from ‘trainees’ post training</a:t>
            </a:r>
            <a:endParaRPr lang="en-US" sz="1200" b="1" kern="1200" cap="none" dirty="0">
              <a:solidFill>
                <a:srgbClr val="2B5566"/>
              </a:solidFill>
            </a:endParaRPr>
          </a:p>
        </p:txBody>
      </p:sp>
    </p:spTree>
    <p:custDataLst>
      <p:tags r:id="rId1"/>
    </p:custDataLst>
    <p:extLst>
      <p:ext uri="{BB962C8B-B14F-4D97-AF65-F5344CB8AC3E}">
        <p14:creationId xmlns:p14="http://schemas.microsoft.com/office/powerpoint/2010/main" val="204641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9823352"/>
              </p:ext>
            </p:extLst>
          </p:nvPr>
        </p:nvGraphicFramePr>
        <p:xfrm>
          <a:off x="1613100" y="1010051"/>
          <a:ext cx="8965800" cy="4912763"/>
        </p:xfrm>
        <a:graphic>
          <a:graphicData uri="http://schemas.openxmlformats.org/drawingml/2006/table">
            <a:tbl>
              <a:tblPr firstRow="1" bandRow="1">
                <a:tableStyleId>{69012ECD-51FC-41F1-AA8D-1B2483CD663E}</a:tableStyleId>
              </a:tblPr>
              <a:tblGrid>
                <a:gridCol w="1982159">
                  <a:extLst>
                    <a:ext uri="{9D8B030D-6E8A-4147-A177-3AD203B41FA5}">
                      <a16:colId xmlns:a16="http://schemas.microsoft.com/office/drawing/2014/main" val="1438176320"/>
                    </a:ext>
                  </a:extLst>
                </a:gridCol>
                <a:gridCol w="6983641">
                  <a:extLst>
                    <a:ext uri="{9D8B030D-6E8A-4147-A177-3AD203B41FA5}">
                      <a16:colId xmlns:a16="http://schemas.microsoft.com/office/drawing/2014/main" val="3862989002"/>
                    </a:ext>
                  </a:extLst>
                </a:gridCol>
              </a:tblGrid>
              <a:tr h="339540">
                <a:tc gridSpan="2">
                  <a:txBody>
                    <a:bodyPr/>
                    <a:lstStyle/>
                    <a:p>
                      <a:pPr>
                        <a:lnSpc>
                          <a:spcPct val="107000"/>
                        </a:lnSpc>
                        <a:spcBef>
                          <a:spcPts val="600"/>
                        </a:spcBef>
                        <a:spcAft>
                          <a:spcPts val="300"/>
                        </a:spcAft>
                      </a:pPr>
                      <a:r>
                        <a:rPr lang="en-AU" sz="1800" dirty="0">
                          <a:effectLst/>
                        </a:rPr>
                        <a:t>Course Title – Train the Trainer</a:t>
                      </a:r>
                      <a:endParaRPr lang="en-AU" sz="18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4140782801"/>
                  </a:ext>
                </a:extLst>
              </a:tr>
              <a:tr h="339540">
                <a:tc>
                  <a:txBody>
                    <a:bodyPr/>
                    <a:lstStyle/>
                    <a:p>
                      <a:pPr>
                        <a:spcBef>
                          <a:spcPts val="300"/>
                        </a:spcBef>
                        <a:spcAft>
                          <a:spcPts val="300"/>
                        </a:spcAft>
                      </a:pPr>
                      <a:r>
                        <a:rPr lang="en-AU" sz="1600" dirty="0">
                          <a:solidFill>
                            <a:srgbClr val="2B5566"/>
                          </a:solidFill>
                          <a:effectLst/>
                        </a:rPr>
                        <a:t>Time</a:t>
                      </a:r>
                      <a:endParaRPr lang="en-AU" sz="16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AU" sz="1600" kern="1200" dirty="0">
                          <a:solidFill>
                            <a:srgbClr val="2B5566"/>
                          </a:solidFill>
                          <a:effectLst/>
                        </a:rPr>
                        <a:t>1 Hour</a:t>
                      </a:r>
                      <a:endParaRPr lang="en-AU" sz="1600" kern="12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6999636"/>
                  </a:ext>
                </a:extLst>
              </a:tr>
              <a:tr h="339540">
                <a:tc>
                  <a:txBody>
                    <a:bodyPr/>
                    <a:lstStyle/>
                    <a:p>
                      <a:pPr>
                        <a:spcBef>
                          <a:spcPts val="300"/>
                        </a:spcBef>
                        <a:spcAft>
                          <a:spcPts val="300"/>
                        </a:spcAft>
                      </a:pPr>
                      <a:r>
                        <a:rPr lang="en-AU" sz="1600" dirty="0">
                          <a:solidFill>
                            <a:srgbClr val="2B5566"/>
                          </a:solidFill>
                          <a:effectLst/>
                        </a:rPr>
                        <a:t>Audience  </a:t>
                      </a:r>
                      <a:endParaRPr lang="en-AU" sz="16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0"/>
                        </a:spcAft>
                      </a:pPr>
                      <a:r>
                        <a:rPr lang="en-AU" sz="1600" kern="1200" dirty="0">
                          <a:solidFill>
                            <a:srgbClr val="2B5566"/>
                          </a:solidFill>
                          <a:effectLst/>
                        </a:rPr>
                        <a:t>Trainers</a:t>
                      </a:r>
                      <a:endParaRPr lang="en-AU" sz="1600" kern="12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0109135"/>
                  </a:ext>
                </a:extLst>
              </a:tr>
              <a:tr h="339540">
                <a:tc>
                  <a:txBody>
                    <a:bodyPr/>
                    <a:lstStyle/>
                    <a:p>
                      <a:pPr>
                        <a:spcBef>
                          <a:spcPts val="300"/>
                        </a:spcBef>
                        <a:spcAft>
                          <a:spcPts val="300"/>
                        </a:spcAft>
                      </a:pPr>
                      <a:r>
                        <a:rPr lang="en-AU" sz="1600" dirty="0">
                          <a:solidFill>
                            <a:srgbClr val="2B5566"/>
                          </a:solidFill>
                          <a:effectLst/>
                        </a:rPr>
                        <a:t>Pre-requisite courses </a:t>
                      </a:r>
                      <a:endParaRPr lang="en-AU" sz="16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600"/>
                        </a:spcBef>
                        <a:spcAft>
                          <a:spcPts val="600"/>
                        </a:spcAft>
                        <a:buFont typeface="Gill Sans MT" panose="020B0502020104020203" pitchFamily="34" charset="0"/>
                        <a:buNone/>
                      </a:pPr>
                      <a:r>
                        <a:rPr lang="en-AU" sz="1600" kern="1200" dirty="0">
                          <a:solidFill>
                            <a:srgbClr val="2B5566"/>
                          </a:solidFill>
                          <a:effectLst/>
                        </a:rPr>
                        <a:t>Business Education Program</a:t>
                      </a:r>
                      <a:endParaRPr lang="en-AU" sz="1600" kern="12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7316497"/>
                  </a:ext>
                </a:extLst>
              </a:tr>
              <a:tr h="1311650">
                <a:tc>
                  <a:txBody>
                    <a:bodyPr/>
                    <a:lstStyle/>
                    <a:p>
                      <a:pPr>
                        <a:spcBef>
                          <a:spcPts val="300"/>
                        </a:spcBef>
                        <a:spcAft>
                          <a:spcPts val="300"/>
                        </a:spcAft>
                      </a:pPr>
                      <a:r>
                        <a:rPr lang="en-AU" sz="1600" dirty="0">
                          <a:solidFill>
                            <a:srgbClr val="2B5566"/>
                          </a:solidFill>
                          <a:effectLst/>
                        </a:rPr>
                        <a:t>Learning Activities</a:t>
                      </a:r>
                      <a:endParaRPr lang="en-AU" sz="16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Bef>
                          <a:spcPts val="600"/>
                        </a:spcBef>
                        <a:spcAft>
                          <a:spcPts val="600"/>
                        </a:spcAft>
                        <a:buFont typeface="+mj-lt"/>
                        <a:buAutoNum type="arabicPeriod"/>
                      </a:pPr>
                      <a:r>
                        <a:rPr lang="en-AU" sz="1600" kern="1200" dirty="0">
                          <a:solidFill>
                            <a:srgbClr val="2B5566"/>
                          </a:solidFill>
                          <a:effectLst/>
                        </a:rPr>
                        <a:t>Training Curriculum Overview</a:t>
                      </a:r>
                    </a:p>
                    <a:p>
                      <a:pPr marL="342900" lvl="0" indent="-342900">
                        <a:spcBef>
                          <a:spcPts val="600"/>
                        </a:spcBef>
                        <a:spcAft>
                          <a:spcPts val="600"/>
                        </a:spcAft>
                        <a:buFont typeface="+mj-lt"/>
                        <a:buAutoNum type="arabicPeriod"/>
                      </a:pPr>
                      <a:r>
                        <a:rPr lang="en-AU" sz="1600" kern="1200" dirty="0">
                          <a:solidFill>
                            <a:srgbClr val="2B5566"/>
                          </a:solidFill>
                          <a:effectLst/>
                        </a:rPr>
                        <a:t>Introduction to Day-In-The-Life (DILO) Scenario based training</a:t>
                      </a:r>
                    </a:p>
                    <a:p>
                      <a:pPr marL="342900" lvl="0" indent="-342900">
                        <a:spcBef>
                          <a:spcPts val="600"/>
                        </a:spcBef>
                        <a:spcAft>
                          <a:spcPts val="600"/>
                        </a:spcAft>
                        <a:buFont typeface="+mj-lt"/>
                        <a:buAutoNum type="arabicPeriod"/>
                      </a:pPr>
                      <a:r>
                        <a:rPr lang="en-AU" sz="1600" kern="1200" dirty="0">
                          <a:solidFill>
                            <a:srgbClr val="2B5566"/>
                          </a:solidFill>
                          <a:effectLst/>
                        </a:rPr>
                        <a:t>Running the training sessions </a:t>
                      </a:r>
                    </a:p>
                    <a:p>
                      <a:pPr marL="342900" lvl="0" indent="-342900">
                        <a:spcBef>
                          <a:spcPts val="600"/>
                        </a:spcBef>
                        <a:spcAft>
                          <a:spcPts val="600"/>
                        </a:spcAft>
                        <a:buFont typeface="+mj-lt"/>
                        <a:buAutoNum type="arabicPeriod"/>
                      </a:pPr>
                      <a:r>
                        <a:rPr lang="en-AU" sz="1600" kern="1200" dirty="0">
                          <a:solidFill>
                            <a:srgbClr val="2B5566"/>
                          </a:solidFill>
                          <a:effectLst/>
                        </a:rPr>
                        <a:t>Where to find support &amp; resources</a:t>
                      </a:r>
                      <a:endParaRPr lang="en-AU" sz="1600" kern="12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664977"/>
                  </a:ext>
                </a:extLst>
              </a:tr>
              <a:tr h="1480781">
                <a:tc>
                  <a:txBody>
                    <a:bodyPr/>
                    <a:lstStyle/>
                    <a:p>
                      <a:pPr>
                        <a:spcBef>
                          <a:spcPts val="300"/>
                        </a:spcBef>
                        <a:spcAft>
                          <a:spcPts val="300"/>
                        </a:spcAft>
                      </a:pPr>
                      <a:r>
                        <a:rPr lang="en-AU" sz="1600" dirty="0">
                          <a:solidFill>
                            <a:srgbClr val="2B5566"/>
                          </a:solidFill>
                          <a:effectLst/>
                        </a:rPr>
                        <a:t>Learning Outcomes</a:t>
                      </a:r>
                      <a:endParaRPr lang="en-AU" sz="16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0"/>
                        </a:spcAft>
                      </a:pPr>
                      <a:r>
                        <a:rPr lang="en-AU" sz="1600" kern="1200" dirty="0">
                          <a:solidFill>
                            <a:srgbClr val="2B5566"/>
                          </a:solidFill>
                          <a:effectLst/>
                        </a:rPr>
                        <a:t>At the end of this session, participants will be familiar with the training approach including:</a:t>
                      </a:r>
                    </a:p>
                    <a:p>
                      <a:pPr marL="342900" lvl="0" indent="-342900">
                        <a:spcBef>
                          <a:spcPts val="600"/>
                        </a:spcBef>
                        <a:spcAft>
                          <a:spcPts val="600"/>
                        </a:spcAft>
                        <a:buFont typeface="Gill Sans MT" panose="020B0502020104020203" pitchFamily="34" charset="0"/>
                        <a:buChar char="-"/>
                      </a:pPr>
                      <a:r>
                        <a:rPr lang="en-AU" sz="1600" kern="1200" dirty="0">
                          <a:solidFill>
                            <a:srgbClr val="2B5566"/>
                          </a:solidFill>
                          <a:effectLst/>
                        </a:rPr>
                        <a:t>How to deliver the required courses to end users within your organisation</a:t>
                      </a:r>
                    </a:p>
                    <a:p>
                      <a:pPr marL="342900" lvl="0" indent="-342900">
                        <a:spcBef>
                          <a:spcPts val="600"/>
                        </a:spcBef>
                        <a:spcAft>
                          <a:spcPts val="600"/>
                        </a:spcAft>
                        <a:buFont typeface="Gill Sans MT" panose="020B0502020104020203" pitchFamily="34" charset="0"/>
                        <a:buChar char="-"/>
                      </a:pPr>
                      <a:r>
                        <a:rPr lang="en-AU" sz="1600" kern="1200" dirty="0">
                          <a:solidFill>
                            <a:srgbClr val="2B5566"/>
                          </a:solidFill>
                          <a:effectLst/>
                        </a:rPr>
                        <a:t>How to learn the necessary content and facilitation skills to confidently and accurately train others in the use of the PlanBuild Tasmania Application Services functionality</a:t>
                      </a:r>
                    </a:p>
                    <a:p>
                      <a:pPr marL="342900" lvl="0" indent="-342900">
                        <a:spcBef>
                          <a:spcPts val="600"/>
                        </a:spcBef>
                        <a:spcAft>
                          <a:spcPts val="600"/>
                        </a:spcAft>
                        <a:buFont typeface="Gill Sans MT" panose="020B0502020104020203" pitchFamily="34" charset="0"/>
                        <a:buChar char="-"/>
                      </a:pPr>
                      <a:r>
                        <a:rPr lang="en-AU" sz="1600" kern="1200" dirty="0">
                          <a:solidFill>
                            <a:srgbClr val="2B5566"/>
                          </a:solidFill>
                          <a:effectLst/>
                        </a:rPr>
                        <a:t>How to use Day-In-The-Life Scenarios for training</a:t>
                      </a:r>
                      <a:endParaRPr lang="en-AU" sz="1600" kern="1200" dirty="0">
                        <a:solidFill>
                          <a:srgbClr val="2B5566"/>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5402276"/>
                  </a:ext>
                </a:extLst>
              </a:tr>
            </a:tbl>
          </a:graphicData>
        </a:graphic>
      </p:graphicFrame>
      <p:sp>
        <p:nvSpPr>
          <p:cNvPr id="4" name="Title 1"/>
          <p:cNvSpPr>
            <a:spLocks noGrp="1"/>
          </p:cNvSpPr>
          <p:nvPr>
            <p:ph type="title"/>
          </p:nvPr>
        </p:nvSpPr>
        <p:spPr>
          <a:xfrm>
            <a:off x="634581" y="329883"/>
            <a:ext cx="10515600" cy="680168"/>
          </a:xfrm>
        </p:spPr>
        <p:txBody>
          <a:bodyPr>
            <a:normAutofit/>
          </a:bodyPr>
          <a:lstStyle/>
          <a:p>
            <a:r>
              <a:rPr lang="en-AU" sz="3200" dirty="0"/>
              <a:t>Course Content</a:t>
            </a:r>
          </a:p>
        </p:txBody>
      </p:sp>
    </p:spTree>
    <p:custDataLst>
      <p:tags r:id="rId1"/>
    </p:custDataLst>
    <p:extLst>
      <p:ext uri="{BB962C8B-B14F-4D97-AF65-F5344CB8AC3E}">
        <p14:creationId xmlns:p14="http://schemas.microsoft.com/office/powerpoint/2010/main" val="342391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15BFD3-72DC-1BDD-D33A-14F45189802F}"/>
              </a:ext>
            </a:extLst>
          </p:cNvPr>
          <p:cNvPicPr>
            <a:picLocks noChangeAspect="1"/>
          </p:cNvPicPr>
          <p:nvPr/>
        </p:nvPicPr>
        <p:blipFill>
          <a:blip r:embed="rId4" cstate="print">
            <a:alphaModFix amt="35000"/>
            <a:extLst>
              <a:ext uri="{28A0092B-C50C-407E-A947-70E740481C1C}">
                <a14:useLocalDpi xmlns:a14="http://schemas.microsoft.com/office/drawing/2010/main" val="0"/>
              </a:ext>
            </a:extLst>
          </a:blip>
          <a:stretch>
            <a:fillRect/>
          </a:stretch>
        </p:blipFill>
        <p:spPr>
          <a:xfrm>
            <a:off x="3312038" y="2153799"/>
            <a:ext cx="5359139" cy="3572759"/>
          </a:xfrm>
          <a:prstGeom prst="rect">
            <a:avLst/>
          </a:prstGeom>
        </p:spPr>
      </p:pic>
      <p:sp>
        <p:nvSpPr>
          <p:cNvPr id="3" name="TextBox 2"/>
          <p:cNvSpPr txBox="1"/>
          <p:nvPr/>
        </p:nvSpPr>
        <p:spPr>
          <a:xfrm>
            <a:off x="1082351" y="929266"/>
            <a:ext cx="10239431" cy="1292662"/>
          </a:xfrm>
          <a:prstGeom prst="rect">
            <a:avLst/>
          </a:prstGeom>
          <a:noFill/>
        </p:spPr>
        <p:txBody>
          <a:bodyPr wrap="square" rtlCol="0">
            <a:spAutoFit/>
          </a:bodyPr>
          <a:lstStyle/>
          <a:p>
            <a:r>
              <a:rPr lang="en-AU" sz="2000" dirty="0">
                <a:solidFill>
                  <a:srgbClr val="2B5566"/>
                </a:solidFill>
              </a:rPr>
              <a:t>This course is the first in a series of training sessions to ensure you can train end users in their organisation confidently, and support the organisation’s external clients. </a:t>
            </a:r>
          </a:p>
          <a:p>
            <a:br>
              <a:rPr lang="en-AU" dirty="0"/>
            </a:br>
            <a:endParaRPr lang="en-AU" dirty="0">
              <a:solidFill>
                <a:srgbClr val="2B5566"/>
              </a:solidFill>
            </a:endParaRPr>
          </a:p>
        </p:txBody>
      </p:sp>
      <p:graphicFrame>
        <p:nvGraphicFramePr>
          <p:cNvPr id="5" name="Diagram 4">
            <a:extLst>
              <a:ext uri="{FF2B5EF4-FFF2-40B4-BE49-F238E27FC236}">
                <a16:creationId xmlns:a16="http://schemas.microsoft.com/office/drawing/2014/main" id="{C30A1EFA-CD9A-6051-AA40-101EDA506893}"/>
              </a:ext>
            </a:extLst>
          </p:cNvPr>
          <p:cNvGraphicFramePr/>
          <p:nvPr>
            <p:extLst>
              <p:ext uri="{D42A27DB-BD31-4B8C-83A1-F6EECF244321}">
                <p14:modId xmlns:p14="http://schemas.microsoft.com/office/powerpoint/2010/main" val="1282181947"/>
              </p:ext>
            </p:extLst>
          </p:nvPr>
        </p:nvGraphicFramePr>
        <p:xfrm>
          <a:off x="870218" y="1487462"/>
          <a:ext cx="10687201" cy="59969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itle 1">
            <a:extLst>
              <a:ext uri="{FF2B5EF4-FFF2-40B4-BE49-F238E27FC236}">
                <a16:creationId xmlns:a16="http://schemas.microsoft.com/office/drawing/2014/main" id="{8F7E56E1-465B-9ABD-8A41-2EB858363333}"/>
              </a:ext>
            </a:extLst>
          </p:cNvPr>
          <p:cNvSpPr txBox="1">
            <a:spLocks/>
          </p:cNvSpPr>
          <p:nvPr/>
        </p:nvSpPr>
        <p:spPr>
          <a:xfrm>
            <a:off x="634581" y="329883"/>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sz="3200" dirty="0"/>
              <a:t>Course objectives</a:t>
            </a:r>
          </a:p>
        </p:txBody>
      </p:sp>
    </p:spTree>
    <p:custDataLst>
      <p:tags r:id="rId1"/>
    </p:custDataLst>
    <p:extLst>
      <p:ext uri="{BB962C8B-B14F-4D97-AF65-F5344CB8AC3E}">
        <p14:creationId xmlns:p14="http://schemas.microsoft.com/office/powerpoint/2010/main" val="196589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vert="horz" lIns="91440" tIns="45720" rIns="91440" bIns="45720" rtlCol="0" anchor="ctr">
            <a:normAutofit/>
          </a:bodyPr>
          <a:lstStyle/>
          <a:p>
            <a:r>
              <a:rPr lang="en-AU" sz="3200" dirty="0"/>
              <a:t>Training Material:  The Train-the-Trainer package</a:t>
            </a:r>
          </a:p>
        </p:txBody>
      </p:sp>
      <p:sp>
        <p:nvSpPr>
          <p:cNvPr id="4" name="TextBox 3"/>
          <p:cNvSpPr txBox="1"/>
          <p:nvPr/>
        </p:nvSpPr>
        <p:spPr>
          <a:xfrm>
            <a:off x="1408005" y="1446839"/>
            <a:ext cx="9851571" cy="4416594"/>
          </a:xfrm>
          <a:prstGeom prst="rect">
            <a:avLst/>
          </a:prstGeom>
          <a:noFill/>
        </p:spPr>
        <p:txBody>
          <a:bodyPr wrap="square" rtlCol="0">
            <a:spAutoFit/>
          </a:bodyPr>
          <a:lstStyle/>
          <a:p>
            <a:pPr>
              <a:spcBef>
                <a:spcPts val="600"/>
              </a:spcBef>
              <a:spcAft>
                <a:spcPts val="600"/>
              </a:spcAft>
            </a:pPr>
            <a:r>
              <a:rPr lang="en-AU" sz="2200" dirty="0">
                <a:solidFill>
                  <a:srgbClr val="2B5566"/>
                </a:solidFill>
              </a:rPr>
              <a:t>You will receive: </a:t>
            </a:r>
          </a:p>
          <a:p>
            <a:pPr marL="742950" lvl="1" indent="-285750">
              <a:spcBef>
                <a:spcPts val="600"/>
              </a:spcBef>
              <a:spcAft>
                <a:spcPts val="600"/>
              </a:spcAft>
              <a:buFont typeface="Arial" panose="020B0604020202020204" pitchFamily="34" charset="0"/>
              <a:buChar char="•"/>
            </a:pPr>
            <a:r>
              <a:rPr lang="en-AU" sz="2000" dirty="0">
                <a:solidFill>
                  <a:srgbClr val="2B5566"/>
                </a:solidFill>
              </a:rPr>
              <a:t>PlanBuild Tasmania Training Manual, which provides facilitation notes and highlights the points to cover for trainers</a:t>
            </a:r>
          </a:p>
          <a:p>
            <a:pPr marL="742950" lvl="1" indent="-285750">
              <a:spcBef>
                <a:spcPts val="600"/>
              </a:spcBef>
              <a:spcAft>
                <a:spcPts val="600"/>
              </a:spcAft>
              <a:buFont typeface="Arial" panose="020B0604020202020204" pitchFamily="34" charset="0"/>
              <a:buChar char="•"/>
            </a:pPr>
            <a:r>
              <a:rPr lang="en-AU" sz="2000" dirty="0">
                <a:solidFill>
                  <a:srgbClr val="2B5566"/>
                </a:solidFill>
              </a:rPr>
              <a:t>Training Curriculums</a:t>
            </a:r>
          </a:p>
          <a:p>
            <a:pPr marL="742950" lvl="1" indent="-285750">
              <a:spcBef>
                <a:spcPts val="600"/>
              </a:spcBef>
              <a:spcAft>
                <a:spcPts val="600"/>
              </a:spcAft>
              <a:buFont typeface="Arial" panose="020B0604020202020204" pitchFamily="34" charset="0"/>
              <a:buChar char="•"/>
            </a:pPr>
            <a:r>
              <a:rPr lang="en-AU" sz="2000" dirty="0">
                <a:solidFill>
                  <a:srgbClr val="2B5566"/>
                </a:solidFill>
              </a:rPr>
              <a:t>Training presentations with slide notes for each course (where applicable)</a:t>
            </a:r>
          </a:p>
          <a:p>
            <a:pPr marL="742950" lvl="1" indent="-285750">
              <a:spcBef>
                <a:spcPts val="600"/>
              </a:spcBef>
              <a:spcAft>
                <a:spcPts val="600"/>
              </a:spcAft>
              <a:buFont typeface="Arial" panose="020B0604020202020204" pitchFamily="34" charset="0"/>
              <a:buChar char="•"/>
            </a:pPr>
            <a:r>
              <a:rPr lang="en-AU" sz="2000" dirty="0">
                <a:solidFill>
                  <a:srgbClr val="2B5566"/>
                </a:solidFill>
              </a:rPr>
              <a:t>Training packages for printing and providing to end user participants</a:t>
            </a:r>
          </a:p>
          <a:p>
            <a:pPr marL="742950" lvl="1" indent="-285750">
              <a:spcBef>
                <a:spcPts val="600"/>
              </a:spcBef>
              <a:spcAft>
                <a:spcPts val="600"/>
              </a:spcAft>
              <a:buFont typeface="Arial" panose="020B0604020202020204" pitchFamily="34" charset="0"/>
              <a:buChar char="•"/>
            </a:pPr>
            <a:r>
              <a:rPr lang="en-AU" sz="2000" dirty="0">
                <a:solidFill>
                  <a:srgbClr val="2B5566"/>
                </a:solidFill>
              </a:rPr>
              <a:t>Pre training checklist</a:t>
            </a:r>
          </a:p>
          <a:p>
            <a:pPr marL="742950" lvl="1" indent="-285750">
              <a:spcBef>
                <a:spcPts val="600"/>
              </a:spcBef>
              <a:spcAft>
                <a:spcPts val="600"/>
              </a:spcAft>
              <a:buFont typeface="Arial" panose="020B0604020202020204" pitchFamily="34" charset="0"/>
              <a:buChar char="•"/>
            </a:pPr>
            <a:r>
              <a:rPr lang="en-AU" sz="2000" dirty="0">
                <a:solidFill>
                  <a:srgbClr val="2B5566"/>
                </a:solidFill>
              </a:rPr>
              <a:t>Post training survey  (for end users)</a:t>
            </a:r>
          </a:p>
          <a:p>
            <a:pPr marL="742950" lvl="1" indent="-285750">
              <a:spcBef>
                <a:spcPts val="600"/>
              </a:spcBef>
              <a:spcAft>
                <a:spcPts val="600"/>
              </a:spcAft>
              <a:buFont typeface="Arial" panose="020B0604020202020204" pitchFamily="34" charset="0"/>
              <a:buChar char="•"/>
            </a:pPr>
            <a:r>
              <a:rPr lang="en-AU" sz="2000" dirty="0">
                <a:solidFill>
                  <a:srgbClr val="2B5566"/>
                </a:solidFill>
              </a:rPr>
              <a:t>Training videos and more</a:t>
            </a:r>
          </a:p>
          <a:p>
            <a:endParaRPr lang="en-AU" sz="2400" dirty="0">
              <a:solidFill>
                <a:srgbClr val="2B5566"/>
              </a:solidFill>
            </a:endParaRPr>
          </a:p>
        </p:txBody>
      </p:sp>
      <p:grpSp>
        <p:nvGrpSpPr>
          <p:cNvPr id="11" name="Group 10">
            <a:extLst>
              <a:ext uri="{FF2B5EF4-FFF2-40B4-BE49-F238E27FC236}">
                <a16:creationId xmlns:a16="http://schemas.microsoft.com/office/drawing/2014/main" id="{8E7B29C0-F98E-34D5-F959-51B543F8EF2C}"/>
              </a:ext>
            </a:extLst>
          </p:cNvPr>
          <p:cNvGrpSpPr/>
          <p:nvPr/>
        </p:nvGrpSpPr>
        <p:grpSpPr>
          <a:xfrm>
            <a:off x="8310596" y="4333782"/>
            <a:ext cx="2544367" cy="1529819"/>
            <a:chOff x="8190674" y="4191376"/>
            <a:chExt cx="2544367" cy="1529819"/>
          </a:xfrm>
        </p:grpSpPr>
        <p:pic>
          <p:nvPicPr>
            <p:cNvPr id="6" name="Picture 5">
              <a:extLst>
                <a:ext uri="{FF2B5EF4-FFF2-40B4-BE49-F238E27FC236}">
                  <a16:creationId xmlns:a16="http://schemas.microsoft.com/office/drawing/2014/main" id="{A030506A-4663-7141-6A6D-C2FE4FCCA6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70916">
              <a:off x="8707955" y="4369804"/>
              <a:ext cx="2027086" cy="1351391"/>
            </a:xfrm>
            <a:prstGeom prst="rect">
              <a:avLst/>
            </a:prstGeom>
          </p:spPr>
        </p:pic>
        <p:pic>
          <p:nvPicPr>
            <p:cNvPr id="3" name="Picture 2">
              <a:extLst>
                <a:ext uri="{FF2B5EF4-FFF2-40B4-BE49-F238E27FC236}">
                  <a16:creationId xmlns:a16="http://schemas.microsoft.com/office/drawing/2014/main" id="{9802D53C-1026-018D-C909-E1265D52E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2170">
              <a:off x="8190674" y="4191376"/>
              <a:ext cx="2027086" cy="1351391"/>
            </a:xfrm>
            <a:prstGeom prst="rect">
              <a:avLst/>
            </a:prstGeom>
          </p:spPr>
        </p:pic>
        <p:pic>
          <p:nvPicPr>
            <p:cNvPr id="7" name="Picture 6">
              <a:extLst>
                <a:ext uri="{FF2B5EF4-FFF2-40B4-BE49-F238E27FC236}">
                  <a16:creationId xmlns:a16="http://schemas.microsoft.com/office/drawing/2014/main" id="{0ECE8179-F417-1BB5-3D93-277CFD0F87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540" r="25434"/>
            <a:stretch/>
          </p:blipFill>
          <p:spPr>
            <a:xfrm>
              <a:off x="8252686" y="4191376"/>
              <a:ext cx="1034321" cy="1351391"/>
            </a:xfrm>
            <a:prstGeom prst="rect">
              <a:avLst/>
            </a:prstGeom>
          </p:spPr>
        </p:pic>
      </p:grpSp>
    </p:spTree>
    <p:custDataLst>
      <p:tags r:id="rId1"/>
    </p:custDataLst>
    <p:extLst>
      <p:ext uri="{BB962C8B-B14F-4D97-AF65-F5344CB8AC3E}">
        <p14:creationId xmlns:p14="http://schemas.microsoft.com/office/powerpoint/2010/main" val="213748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81028"/>
            <a:ext cx="12472133" cy="1446550"/>
          </a:xfrm>
          <a:prstGeom prst="rect">
            <a:avLst/>
          </a:prstGeom>
        </p:spPr>
        <p:txBody>
          <a:bodyPr wrap="square">
            <a:spAutoFit/>
          </a:bodyPr>
          <a:lstStyle/>
          <a:p>
            <a:pPr algn="ctr"/>
            <a:r>
              <a:rPr lang="en-AU" sz="4400" dirty="0">
                <a:solidFill>
                  <a:srgbClr val="2B5566"/>
                </a:solidFill>
              </a:rPr>
              <a:t>Before </a:t>
            </a:r>
            <a:br>
              <a:rPr lang="en-AU" sz="4400" dirty="0">
                <a:solidFill>
                  <a:srgbClr val="2B5566"/>
                </a:solidFill>
              </a:rPr>
            </a:br>
            <a:r>
              <a:rPr lang="en-AU" sz="4400" dirty="0">
                <a:solidFill>
                  <a:srgbClr val="2B5566"/>
                </a:solidFill>
              </a:rPr>
              <a:t>End User Training</a:t>
            </a:r>
          </a:p>
        </p:txBody>
      </p:sp>
    </p:spTree>
    <p:custDataLst>
      <p:tags r:id="rId1"/>
    </p:custDataLst>
    <p:extLst>
      <p:ext uri="{BB962C8B-B14F-4D97-AF65-F5344CB8AC3E}">
        <p14:creationId xmlns:p14="http://schemas.microsoft.com/office/powerpoint/2010/main" val="161200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What End User Training Courses do we provide?</a:t>
            </a:r>
          </a:p>
        </p:txBody>
      </p:sp>
      <p:sp>
        <p:nvSpPr>
          <p:cNvPr id="3" name="Rectangle 2"/>
          <p:cNvSpPr/>
          <p:nvPr/>
        </p:nvSpPr>
        <p:spPr>
          <a:xfrm>
            <a:off x="1099316" y="1142578"/>
            <a:ext cx="10617918" cy="5016758"/>
          </a:xfrm>
          <a:prstGeom prst="rect">
            <a:avLst/>
          </a:prstGeom>
        </p:spPr>
        <p:txBody>
          <a:bodyPr wrap="square">
            <a:spAutoFit/>
          </a:bodyPr>
          <a:lstStyle/>
          <a:p>
            <a:pPr>
              <a:spcBef>
                <a:spcPts val="600"/>
              </a:spcBef>
              <a:spcAft>
                <a:spcPts val="600"/>
              </a:spcAft>
            </a:pPr>
            <a:r>
              <a:rPr lang="en-AU" sz="2000" dirty="0">
                <a:solidFill>
                  <a:srgbClr val="2B5566"/>
                </a:solidFill>
              </a:rPr>
              <a:t>PlanBuild Tasmania End User Training Courses include: </a:t>
            </a:r>
          </a:p>
          <a:p>
            <a:pPr marL="342900" indent="-342900">
              <a:spcBef>
                <a:spcPts val="600"/>
              </a:spcBef>
              <a:spcAft>
                <a:spcPts val="600"/>
              </a:spcAft>
              <a:buFont typeface="Arial" panose="020B0604020202020204" pitchFamily="34" charset="0"/>
              <a:buChar char="•"/>
            </a:pPr>
            <a:r>
              <a:rPr lang="en-AU" sz="2000" dirty="0">
                <a:solidFill>
                  <a:srgbClr val="2B5566"/>
                </a:solidFill>
              </a:rPr>
              <a:t>Getting Started</a:t>
            </a:r>
          </a:p>
          <a:p>
            <a:pPr marL="342900" indent="-342900">
              <a:spcBef>
                <a:spcPts val="600"/>
              </a:spcBef>
              <a:spcAft>
                <a:spcPts val="600"/>
              </a:spcAft>
              <a:buFont typeface="Arial" panose="020B0604020202020204" pitchFamily="34" charset="0"/>
              <a:buChar char="•"/>
            </a:pPr>
            <a:r>
              <a:rPr lang="en-AU" sz="2000" dirty="0">
                <a:solidFill>
                  <a:srgbClr val="2B5566"/>
                </a:solidFill>
              </a:rPr>
              <a:t>Planning Application – Administration</a:t>
            </a:r>
          </a:p>
          <a:p>
            <a:pPr marL="342900" indent="-342900">
              <a:spcBef>
                <a:spcPts val="600"/>
              </a:spcBef>
              <a:spcAft>
                <a:spcPts val="600"/>
              </a:spcAft>
              <a:buFont typeface="Arial" panose="020B0604020202020204" pitchFamily="34" charset="0"/>
              <a:buChar char="•"/>
            </a:pPr>
            <a:r>
              <a:rPr lang="en-AU" sz="2000" dirty="0">
                <a:solidFill>
                  <a:srgbClr val="2B5566"/>
                </a:solidFill>
              </a:rPr>
              <a:t>Planning Application – Assessment</a:t>
            </a:r>
          </a:p>
          <a:p>
            <a:pPr marL="342900" indent="-342900">
              <a:spcBef>
                <a:spcPts val="600"/>
              </a:spcBef>
              <a:spcAft>
                <a:spcPts val="600"/>
              </a:spcAft>
              <a:buFont typeface="Arial" panose="020B0604020202020204" pitchFamily="34" charset="0"/>
              <a:buChar char="•"/>
            </a:pPr>
            <a:r>
              <a:rPr lang="en-AU" sz="2000" dirty="0">
                <a:solidFill>
                  <a:srgbClr val="2B5566"/>
                </a:solidFill>
              </a:rPr>
              <a:t>Building Application – Administration</a:t>
            </a:r>
          </a:p>
          <a:p>
            <a:pPr marL="342900" indent="-342900">
              <a:spcBef>
                <a:spcPts val="600"/>
              </a:spcBef>
              <a:spcAft>
                <a:spcPts val="600"/>
              </a:spcAft>
              <a:buFont typeface="Arial" panose="020B0604020202020204" pitchFamily="34" charset="0"/>
              <a:buChar char="•"/>
            </a:pPr>
            <a:r>
              <a:rPr lang="en-AU" sz="2000" dirty="0">
                <a:solidFill>
                  <a:srgbClr val="2B5566"/>
                </a:solidFill>
              </a:rPr>
              <a:t>Building Application – Assessment</a:t>
            </a:r>
          </a:p>
          <a:p>
            <a:pPr marL="342900" indent="-342900">
              <a:spcBef>
                <a:spcPts val="600"/>
              </a:spcBef>
              <a:spcAft>
                <a:spcPts val="600"/>
              </a:spcAft>
              <a:buFont typeface="Arial" panose="020B0604020202020204" pitchFamily="34" charset="0"/>
              <a:buChar char="•"/>
            </a:pPr>
            <a:r>
              <a:rPr lang="en-AU" sz="2000" dirty="0">
                <a:solidFill>
                  <a:srgbClr val="2B5566"/>
                </a:solidFill>
              </a:rPr>
              <a:t>Plumbing Application – Administration</a:t>
            </a:r>
          </a:p>
          <a:p>
            <a:pPr marL="342900" indent="-342900">
              <a:spcBef>
                <a:spcPts val="600"/>
              </a:spcBef>
              <a:spcAft>
                <a:spcPts val="600"/>
              </a:spcAft>
              <a:buFont typeface="Arial" panose="020B0604020202020204" pitchFamily="34" charset="0"/>
              <a:buChar char="•"/>
            </a:pPr>
            <a:r>
              <a:rPr lang="en-AU" sz="2000" dirty="0">
                <a:solidFill>
                  <a:srgbClr val="2B5566"/>
                </a:solidFill>
              </a:rPr>
              <a:t>Plumbing Application - Assessment</a:t>
            </a:r>
          </a:p>
          <a:p>
            <a:pPr marL="342900" indent="-342900">
              <a:spcBef>
                <a:spcPts val="600"/>
              </a:spcBef>
              <a:spcAft>
                <a:spcPts val="600"/>
              </a:spcAft>
              <a:buFont typeface="Arial" panose="020B0604020202020204" pitchFamily="34" charset="0"/>
              <a:buChar char="•"/>
            </a:pPr>
            <a:r>
              <a:rPr lang="en-AU" sz="2000" dirty="0">
                <a:solidFill>
                  <a:srgbClr val="2B5566"/>
                </a:solidFill>
              </a:rPr>
              <a:t>Environmental Health – Administration and Assessment</a:t>
            </a:r>
          </a:p>
          <a:p>
            <a:pPr marL="342900" indent="-342900">
              <a:spcBef>
                <a:spcPts val="600"/>
              </a:spcBef>
              <a:spcAft>
                <a:spcPts val="600"/>
              </a:spcAft>
              <a:buFont typeface="Arial" panose="020B0604020202020204" pitchFamily="34" charset="0"/>
              <a:buChar char="•"/>
            </a:pPr>
            <a:r>
              <a:rPr lang="en-AU" sz="2000" dirty="0">
                <a:solidFill>
                  <a:srgbClr val="2B5566"/>
                </a:solidFill>
              </a:rPr>
              <a:t>Public Health – Administration and Assessment</a:t>
            </a:r>
          </a:p>
          <a:p>
            <a:pPr marL="342900" indent="-342900">
              <a:spcBef>
                <a:spcPts val="600"/>
              </a:spcBef>
              <a:spcAft>
                <a:spcPts val="600"/>
              </a:spcAft>
              <a:buFont typeface="Arial" panose="020B0604020202020204" pitchFamily="34" charset="0"/>
              <a:buChar char="•"/>
            </a:pPr>
            <a:r>
              <a:rPr lang="en-AU" sz="2000" dirty="0">
                <a:solidFill>
                  <a:srgbClr val="2B5566"/>
                </a:solidFill>
              </a:rPr>
              <a:t>Organisation Administration</a:t>
            </a:r>
          </a:p>
        </p:txBody>
      </p:sp>
      <p:pic>
        <p:nvPicPr>
          <p:cNvPr id="4" name="Picture 3">
            <a:extLst>
              <a:ext uri="{FF2B5EF4-FFF2-40B4-BE49-F238E27FC236}">
                <a16:creationId xmlns:a16="http://schemas.microsoft.com/office/drawing/2014/main" id="{6788525B-DC0F-B775-7BF4-B0A24BC7D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000" y="4167266"/>
            <a:ext cx="3186896" cy="2124597"/>
          </a:xfrm>
          <a:prstGeom prst="rect">
            <a:avLst/>
          </a:prstGeom>
        </p:spPr>
      </p:pic>
    </p:spTree>
    <p:extLst>
      <p:ext uri="{BB962C8B-B14F-4D97-AF65-F5344CB8AC3E}">
        <p14:creationId xmlns:p14="http://schemas.microsoft.com/office/powerpoint/2010/main" val="33325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81" y="329883"/>
            <a:ext cx="10515600" cy="680168"/>
          </a:xfrm>
        </p:spPr>
        <p:txBody>
          <a:bodyPr>
            <a:normAutofit/>
          </a:bodyPr>
          <a:lstStyle/>
          <a:p>
            <a:r>
              <a:rPr lang="en-AU" sz="2800" dirty="0"/>
              <a:t>Training Curriculum </a:t>
            </a:r>
          </a:p>
        </p:txBody>
      </p:sp>
      <p:sp>
        <p:nvSpPr>
          <p:cNvPr id="8" name="TextBox 7"/>
          <p:cNvSpPr txBox="1"/>
          <p:nvPr/>
        </p:nvSpPr>
        <p:spPr>
          <a:xfrm>
            <a:off x="962127" y="1271511"/>
            <a:ext cx="10675820" cy="1308050"/>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marL="342900" lvl="0" indent="-342900">
              <a:spcBef>
                <a:spcPts val="600"/>
              </a:spcBef>
              <a:spcAft>
                <a:spcPts val="600"/>
              </a:spcAft>
              <a:buFont typeface="Arial" panose="020B0604020202020204" pitchFamily="34" charset="0"/>
              <a:buChar char="•"/>
            </a:pPr>
            <a:endParaRPr lang="en-AU" sz="2000" dirty="0">
              <a:solidFill>
                <a:srgbClr val="2B5566"/>
              </a:solidFill>
            </a:endParaRPr>
          </a:p>
          <a:p>
            <a:pPr marL="342900" indent="-342900">
              <a:buFont typeface="Arial" panose="020B0604020202020204" pitchFamily="34" charset="0"/>
              <a:buChar char="•"/>
            </a:pPr>
            <a:endParaRPr lang="en-AU" sz="2400" dirty="0">
              <a:solidFill>
                <a:srgbClr val="2B5566"/>
              </a:solidFill>
            </a:endParaRPr>
          </a:p>
        </p:txBody>
      </p:sp>
      <p:sp>
        <p:nvSpPr>
          <p:cNvPr id="4" name="TextBox 3">
            <a:extLst>
              <a:ext uri="{FF2B5EF4-FFF2-40B4-BE49-F238E27FC236}">
                <a16:creationId xmlns:a16="http://schemas.microsoft.com/office/drawing/2014/main" id="{BED290FA-92FD-EEC5-C783-EC43E224A39E}"/>
              </a:ext>
            </a:extLst>
          </p:cNvPr>
          <p:cNvSpPr txBox="1"/>
          <p:nvPr/>
        </p:nvSpPr>
        <p:spPr>
          <a:xfrm>
            <a:off x="4407891" y="6343451"/>
            <a:ext cx="3596858" cy="369332"/>
          </a:xfrm>
          <a:prstGeom prst="rect">
            <a:avLst/>
          </a:prstGeom>
          <a:noFill/>
        </p:spPr>
        <p:txBody>
          <a:bodyPr wrap="square" rtlCol="0">
            <a:spAutoFit/>
          </a:bodyPr>
          <a:lstStyle/>
          <a:p>
            <a:r>
              <a:rPr lang="en-AU" dirty="0"/>
              <a:t>A sample of the Training Curriculum</a:t>
            </a:r>
          </a:p>
        </p:txBody>
      </p:sp>
      <p:pic>
        <p:nvPicPr>
          <p:cNvPr id="3" name="Picture 2"/>
          <p:cNvPicPr>
            <a:picLocks noChangeAspect="1"/>
          </p:cNvPicPr>
          <p:nvPr/>
        </p:nvPicPr>
        <p:blipFill>
          <a:blip r:embed="rId4"/>
          <a:stretch>
            <a:fillRect/>
          </a:stretch>
        </p:blipFill>
        <p:spPr>
          <a:xfrm>
            <a:off x="2668606" y="1071555"/>
            <a:ext cx="6854788" cy="5271896"/>
          </a:xfrm>
          <a:prstGeom prst="rect">
            <a:avLst/>
          </a:prstGeom>
        </p:spPr>
      </p:pic>
      <p:pic>
        <p:nvPicPr>
          <p:cNvPr id="5" name="Picture 4">
            <a:extLst>
              <a:ext uri="{FF2B5EF4-FFF2-40B4-BE49-F238E27FC236}">
                <a16:creationId xmlns:a16="http://schemas.microsoft.com/office/drawing/2014/main" id="{CC501459-901F-5F47-7D76-1AA31A5630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4609" y="669967"/>
            <a:ext cx="2201771" cy="1467847"/>
          </a:xfrm>
          <a:prstGeom prst="rect">
            <a:avLst/>
          </a:prstGeom>
        </p:spPr>
      </p:pic>
    </p:spTree>
    <p:custDataLst>
      <p:tags r:id="rId1"/>
    </p:custDataLst>
    <p:extLst>
      <p:ext uri="{BB962C8B-B14F-4D97-AF65-F5344CB8AC3E}">
        <p14:creationId xmlns:p14="http://schemas.microsoft.com/office/powerpoint/2010/main" val="3553107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lanBuild Tasmania Theme">
      <a:dk1>
        <a:sysClr val="windowText" lastClr="000000"/>
      </a:dk1>
      <a:lt1>
        <a:sysClr val="window" lastClr="FFFFFF"/>
      </a:lt1>
      <a:dk2>
        <a:srgbClr val="2E5665"/>
      </a:dk2>
      <a:lt2>
        <a:srgbClr val="E7E6E6"/>
      </a:lt2>
      <a:accent1>
        <a:srgbClr val="2E5665"/>
      </a:accent1>
      <a:accent2>
        <a:srgbClr val="ACA338"/>
      </a:accent2>
      <a:accent3>
        <a:srgbClr val="FFDF00"/>
      </a:accent3>
      <a:accent4>
        <a:srgbClr val="4B8CA3"/>
      </a:accent4>
      <a:accent5>
        <a:srgbClr val="C5BC4B"/>
      </a:accent5>
      <a:accent6>
        <a:srgbClr val="FFF08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Build Tasmania Presentation Design Template V2.potx" id="{71A58F1D-CE5F-4D72-A23F-E30CD6CCC8DA}" vid="{8CFBA861-661C-44A0-9E30-57241F83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PlanBuild Tasmania Presentation Design Template V2</Template>
  <TotalTime>3774</TotalTime>
  <Words>2859</Words>
  <Application>Microsoft Office PowerPoint</Application>
  <PresentationFormat>Widescreen</PresentationFormat>
  <Paragraphs>304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Gill Sans </vt:lpstr>
      <vt:lpstr>Gill Sans MT</vt:lpstr>
      <vt:lpstr>Wingdings</vt:lpstr>
      <vt:lpstr>1_Office Theme</vt:lpstr>
      <vt:lpstr>PowerPoint Presentation</vt:lpstr>
      <vt:lpstr>Background</vt:lpstr>
      <vt:lpstr>We are here to help. </vt:lpstr>
      <vt:lpstr>Course Content</vt:lpstr>
      <vt:lpstr>PowerPoint Presentation</vt:lpstr>
      <vt:lpstr>Training Material:  The Train-the-Trainer package</vt:lpstr>
      <vt:lpstr>PowerPoint Presentation</vt:lpstr>
      <vt:lpstr>What End User Training Courses do we provide?</vt:lpstr>
      <vt:lpstr>Training Curriculum </vt:lpstr>
      <vt:lpstr>Understanding the Curriculum - Day in the Life Scenarios</vt:lpstr>
      <vt:lpstr>Example of Day in the Life Scenario – Planning</vt:lpstr>
      <vt:lpstr>PowerPoint Presentation</vt:lpstr>
      <vt:lpstr>PowerPoint Presentation</vt:lpstr>
      <vt:lpstr>Training Needs Analysis tool</vt:lpstr>
      <vt:lpstr>Training Delivery Plan</vt:lpstr>
      <vt:lpstr>PowerPoint Presentation</vt:lpstr>
      <vt:lpstr>Be prepared</vt:lpstr>
      <vt:lpstr>Opening the session</vt:lpstr>
      <vt:lpstr>Managing the session</vt:lpstr>
      <vt:lpstr>Closing the session</vt:lpstr>
      <vt:lpstr>PowerPoint Presentation</vt:lpstr>
      <vt:lpstr>After the First Training Session</vt:lpstr>
      <vt:lpstr>Before the next training session</vt:lpstr>
      <vt:lpstr>PowerPoint Presentation</vt:lpstr>
    </vt:vector>
  </TitlesOfParts>
  <Company>The Department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Megan (DoJ)</dc:creator>
  <cp:lastModifiedBy>Langford, Rebecca</cp:lastModifiedBy>
  <cp:revision>254</cp:revision>
  <dcterms:created xsi:type="dcterms:W3CDTF">2023-01-12T00:44:17Z</dcterms:created>
  <dcterms:modified xsi:type="dcterms:W3CDTF">2023-10-13T02:19:32Z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FE746AC6-6B93-4812-82DC-962482852C2B</vt:lpwstr>
  </property>
  <property fmtid="{D5CDD505-2E9C-101B-9397-08002B2CF9AE}" pid="3" name="ArticulatePath">
    <vt:lpwstr>Training Resources - Train the Trainer - Powerpoint presentation</vt:lpwstr>
  </property>
</Properties>
</file>